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6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A1AEE78-9747-4BAD-BDC6-34159C19A30A}">
  <a:tblStyle styleId="{2A1AEE78-9747-4BAD-BDC6-34159C19A30A}"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46" d="100"/>
          <a:sy n="146" d="100"/>
        </p:scale>
        <p:origin x="88" y="108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micropython.org/" TargetMode="External"/><Relationship Id="rId2" Type="http://schemas.openxmlformats.org/officeDocument/2006/relationships/slide" Target="../slides/slide7.xml"/><Relationship Id="rId1" Type="http://schemas.openxmlformats.org/officeDocument/2006/relationships/notesMaster" Target="../notesMasters/notesMaster1.xml"/><Relationship Id="rId6" Type="http://schemas.openxmlformats.org/officeDocument/2006/relationships/hyperlink" Target="https://github.com/NickWaterton/Roomba980-Python" TargetMode="External"/><Relationship Id="rId5" Type="http://schemas.openxmlformats.org/officeDocument/2006/relationships/hyperlink" Target="https://github.com/dronekit/dronekit-python" TargetMode="External"/><Relationship Id="rId4" Type="http://schemas.openxmlformats.org/officeDocument/2006/relationships/hyperlink" Target="https://smartcar.com/docs/" TargetMode="Externa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newsroom.statefarm.com/using-drone-technology-to-help-define-risk/"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g7cb05cee23_0_14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8" name="Google Shape;118;g7cb05cee23_0_1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g80f85a5142_0_17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5" name="Google Shape;125;g80f85a5142_0_1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7c97e97c78_0_7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 name="Google Shape;130;g7c97e97c78_0_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7c97e97c78_0_7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 name="Google Shape;136;g7c97e97c78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g7c97e97c78_0_8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2" name="Google Shape;142;g7c97e97c78_0_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7c97e97c78_0_9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6" name="Google Shape;156;g7c97e97c78_0_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7c97e97c78_0_10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7c97e97c78_0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7c97e97c78_0_12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7c97e97c78_0_1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7c97e97c78_0_13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 name="Google Shape;198;g7c97e97c78_0_1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80f85a5142_0_17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 name="Google Shape;203;g80f85a5142_0_1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g80f85a5142_0_17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 name="Google Shape;58;g80f85a5142_0_1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7cb05cee23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8" name="Google Shape;208;g7cb05cee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7cb05cee23_0_1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4" name="Google Shape;214;g7cb05cee23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7cb05cee23_0_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0" name="Google Shape;220;g7cb05cee23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7cb05cee23_0_4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2" name="Google Shape;242;g7cb05cee23_0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7cb05cee23_0_4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9" name="Google Shape;249;g7cb05cee23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7cb05cee23_0_6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7cb05cee23_0_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7cb05cee23_0_5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4" name="Google Shape;264;g7cb05cee23_0_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7cb05cee23_0_7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0" name="Google Shape;270;g7cb05cee23_0_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g7cb05cee23_0_8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5" name="Google Shape;275;g7cb05cee23_0_8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80f85a5142_0_18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1" name="Google Shape;281;g80f85a5142_0_18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7c97e97c78_0_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 name="Google Shape;63;g7c97e97c78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g7cb05cee23_0_15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6" name="Google Shape;286;g7cb05cee23_0_1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g7cb05cee23_0_20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9" name="Google Shape;299;g7cb05cee23_0_2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g7cb05cee23_0_16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2" name="Google Shape;312;g7cb05cee23_0_1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g7cb05cee23_0_17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0" name="Google Shape;320;g7cb05cee23_0_1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g7cb05cee23_0_18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9" name="Google Shape;329;g7cb05cee23_0_1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g7cb05cee23_0_19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8" name="Google Shape;338;g7cb05cee23_0_1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g7cb05cee23_0_9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6" name="Google Shape;346;g7cb05cee23_0_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g7cb05cee23_0_9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1" name="Google Shape;351;g7cb05cee23_0_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g7cb05cee23_0_10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6" name="Google Shape;356;g7cb05cee23_0_1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Google Shape;360;g7cb05cee23_0_10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1" name="Google Shape;361;g7cb05cee23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Google Shape;68;g7c97e97c78_0_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 name="Google Shape;69;g7c97e97c78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g7cb05cee23_0_11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6" name="Google Shape;366;g7cb05cee23_0_1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g7cb05cee23_0_11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1" name="Google Shape;371;g7cb05cee23_0_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g80f85a5142_0_18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6" name="Google Shape;376;g80f85a5142_0_1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9"/>
        <p:cNvGrpSpPr/>
        <p:nvPr/>
      </p:nvGrpSpPr>
      <p:grpSpPr>
        <a:xfrm>
          <a:off x="0" y="0"/>
          <a:ext cx="0" cy="0"/>
          <a:chOff x="0" y="0"/>
          <a:chExt cx="0" cy="0"/>
        </a:xfrm>
      </p:grpSpPr>
      <p:sp>
        <p:nvSpPr>
          <p:cNvPr id="380" name="Google Shape;380;g7cb05cee23_0_12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1" name="Google Shape;381;g7cb05cee23_0_1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g7cb05cee23_0_13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6" name="Google Shape;386;g7cb05cee23_0_1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g7cb05cee23_0_12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4" name="Google Shape;394;g7cb05cee23_0_1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
        <p:cNvGrpSpPr/>
        <p:nvPr/>
      </p:nvGrpSpPr>
      <p:grpSpPr>
        <a:xfrm>
          <a:off x="0" y="0"/>
          <a:ext cx="0" cy="0"/>
          <a:chOff x="0" y="0"/>
          <a:chExt cx="0" cy="0"/>
        </a:xfrm>
      </p:grpSpPr>
      <p:sp>
        <p:nvSpPr>
          <p:cNvPr id="399" name="Google Shape;399;g7cb05cee23_0_13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0" name="Google Shape;400;g7cb05cee23_0_1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g80f85a5142_0_14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6" name="Google Shape;406;g80f85a5142_0_1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9"/>
        <p:cNvGrpSpPr/>
        <p:nvPr/>
      </p:nvGrpSpPr>
      <p:grpSpPr>
        <a:xfrm>
          <a:off x="0" y="0"/>
          <a:ext cx="0" cy="0"/>
          <a:chOff x="0" y="0"/>
          <a:chExt cx="0" cy="0"/>
        </a:xfrm>
      </p:grpSpPr>
      <p:sp>
        <p:nvSpPr>
          <p:cNvPr id="410" name="Google Shape;410;g80f85a5142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1" name="Google Shape;411;g80f85a514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6"/>
        <p:cNvGrpSpPr/>
        <p:nvPr/>
      </p:nvGrpSpPr>
      <p:grpSpPr>
        <a:xfrm>
          <a:off x="0" y="0"/>
          <a:ext cx="0" cy="0"/>
          <a:chOff x="0" y="0"/>
          <a:chExt cx="0" cy="0"/>
        </a:xfrm>
      </p:grpSpPr>
      <p:sp>
        <p:nvSpPr>
          <p:cNvPr id="427" name="Google Shape;427;g80f85a5142_0_9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8" name="Google Shape;428;g80f85a5142_0_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Google Shape;77;g7c97e97c78_0_1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 name="Google Shape;78;g7c97e97c78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2"/>
        <p:cNvGrpSpPr/>
        <p:nvPr/>
      </p:nvGrpSpPr>
      <p:grpSpPr>
        <a:xfrm>
          <a:off x="0" y="0"/>
          <a:ext cx="0" cy="0"/>
          <a:chOff x="0" y="0"/>
          <a:chExt cx="0" cy="0"/>
        </a:xfrm>
      </p:grpSpPr>
      <p:sp>
        <p:nvSpPr>
          <p:cNvPr id="433" name="Google Shape;433;g80f85a5142_0_14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4" name="Google Shape;434;g80f85a5142_0_1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7"/>
        <p:cNvGrpSpPr/>
        <p:nvPr/>
      </p:nvGrpSpPr>
      <p:grpSpPr>
        <a:xfrm>
          <a:off x="0" y="0"/>
          <a:ext cx="0" cy="0"/>
          <a:chOff x="0" y="0"/>
          <a:chExt cx="0" cy="0"/>
        </a:xfrm>
      </p:grpSpPr>
      <p:sp>
        <p:nvSpPr>
          <p:cNvPr id="438" name="Google Shape;438;g80f85a5142_0_1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9" name="Google Shape;439;g80f85a5142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p:cNvGrpSpPr/>
        <p:nvPr/>
      </p:nvGrpSpPr>
      <p:grpSpPr>
        <a:xfrm>
          <a:off x="0" y="0"/>
          <a:ext cx="0" cy="0"/>
          <a:chOff x="0" y="0"/>
          <a:chExt cx="0" cy="0"/>
        </a:xfrm>
      </p:grpSpPr>
      <p:sp>
        <p:nvSpPr>
          <p:cNvPr id="452" name="Google Shape;452;g80f85a5142_0_15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3" name="Google Shape;453;g80f85a5142_0_1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g80f85a5142_0_15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8" name="Google Shape;458;g80f85a5142_0_1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1"/>
        <p:cNvGrpSpPr/>
        <p:nvPr/>
      </p:nvGrpSpPr>
      <p:grpSpPr>
        <a:xfrm>
          <a:off x="0" y="0"/>
          <a:ext cx="0" cy="0"/>
          <a:chOff x="0" y="0"/>
          <a:chExt cx="0" cy="0"/>
        </a:xfrm>
      </p:grpSpPr>
      <p:sp>
        <p:nvSpPr>
          <p:cNvPr id="462" name="Google Shape;462;g80f85a5142_0_2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3" name="Google Shape;463;g80f85a5142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9"/>
        <p:cNvGrpSpPr/>
        <p:nvPr/>
      </p:nvGrpSpPr>
      <p:grpSpPr>
        <a:xfrm>
          <a:off x="0" y="0"/>
          <a:ext cx="0" cy="0"/>
          <a:chOff x="0" y="0"/>
          <a:chExt cx="0" cy="0"/>
        </a:xfrm>
      </p:grpSpPr>
      <p:sp>
        <p:nvSpPr>
          <p:cNvPr id="480" name="Google Shape;480;g80f85a5142_0_15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1" name="Google Shape;481;g80f85a5142_0_1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4"/>
        <p:cNvGrpSpPr/>
        <p:nvPr/>
      </p:nvGrpSpPr>
      <p:grpSpPr>
        <a:xfrm>
          <a:off x="0" y="0"/>
          <a:ext cx="0" cy="0"/>
          <a:chOff x="0" y="0"/>
          <a:chExt cx="0" cy="0"/>
        </a:xfrm>
      </p:grpSpPr>
      <p:sp>
        <p:nvSpPr>
          <p:cNvPr id="485" name="Google Shape;485;g80f85a5142_0_16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6" name="Google Shape;486;g80f85a5142_0_1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9"/>
        <p:cNvGrpSpPr/>
        <p:nvPr/>
      </p:nvGrpSpPr>
      <p:grpSpPr>
        <a:xfrm>
          <a:off x="0" y="0"/>
          <a:ext cx="0" cy="0"/>
          <a:chOff x="0" y="0"/>
          <a:chExt cx="0" cy="0"/>
        </a:xfrm>
      </p:grpSpPr>
      <p:sp>
        <p:nvSpPr>
          <p:cNvPr id="490" name="Google Shape;490;g80f85a5142_0_16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1" name="Google Shape;491;g80f85a5142_0_1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4"/>
        <p:cNvGrpSpPr/>
        <p:nvPr/>
      </p:nvGrpSpPr>
      <p:grpSpPr>
        <a:xfrm>
          <a:off x="0" y="0"/>
          <a:ext cx="0" cy="0"/>
          <a:chOff x="0" y="0"/>
          <a:chExt cx="0" cy="0"/>
        </a:xfrm>
      </p:grpSpPr>
      <p:sp>
        <p:nvSpPr>
          <p:cNvPr id="495" name="Google Shape;495;g7cb05cee23_0_1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6" name="Google Shape;496;g7cb05cee23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g7c97e97c78_0_5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 name="Google Shape;83;g7c97e97c78_0_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g7c97e97c78_0_4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 name="Google Shape;89;g7c97e97c78_0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https://micropython.org/</a:t>
            </a:r>
            <a:endParaRPr/>
          </a:p>
          <a:p>
            <a:pPr marL="0" lvl="0" indent="0" algn="l" rtl="0">
              <a:spcBef>
                <a:spcPts val="0"/>
              </a:spcBef>
              <a:spcAft>
                <a:spcPts val="0"/>
              </a:spcAft>
              <a:buNone/>
            </a:pPr>
            <a:r>
              <a:rPr lang="en" u="sng">
                <a:solidFill>
                  <a:schemeClr val="hlink"/>
                </a:solidFill>
                <a:hlinkClick r:id="rId4"/>
              </a:rPr>
              <a:t>https://smartcar.com/docs/</a:t>
            </a:r>
            <a:endParaRPr/>
          </a:p>
          <a:p>
            <a:pPr marL="0" lvl="0" indent="0" algn="l" rtl="0">
              <a:spcBef>
                <a:spcPts val="0"/>
              </a:spcBef>
              <a:spcAft>
                <a:spcPts val="0"/>
              </a:spcAft>
              <a:buNone/>
            </a:pPr>
            <a:r>
              <a:rPr lang="en" u="sng">
                <a:solidFill>
                  <a:schemeClr val="hlink"/>
                </a:solidFill>
                <a:hlinkClick r:id="rId5"/>
              </a:rPr>
              <a:t>https://github.com/dronekit/dronekit-python</a:t>
            </a:r>
            <a:endParaRPr/>
          </a:p>
          <a:p>
            <a:pPr marL="0" lvl="0" indent="0" algn="l" rtl="0">
              <a:spcBef>
                <a:spcPts val="0"/>
              </a:spcBef>
              <a:spcAft>
                <a:spcPts val="0"/>
              </a:spcAft>
              <a:buNone/>
            </a:pPr>
            <a:r>
              <a:rPr lang="en" u="sng">
                <a:solidFill>
                  <a:schemeClr val="hlink"/>
                </a:solidFill>
                <a:hlinkClick r:id="rId6"/>
              </a:rPr>
              <a:t>https://github.com/NickWaterton/Roomba980-Python</a:t>
            </a: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g7c97e97c78_0_6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1" name="Google Shape;101;g7c97e97c78_0_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https://newsroom.statefarm.com/using-drone-technology-to-help-define-risk/</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7c97e97c78_0_3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7c97e97c78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10.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p:nvPr/>
        </p:nvSpPr>
        <p:spPr>
          <a:xfrm>
            <a:off x="1987975" y="1961700"/>
            <a:ext cx="6205800" cy="1220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a:solidFill>
                  <a:srgbClr val="666666"/>
                </a:solidFill>
              </a:rPr>
              <a:t>How to Program a Drone to Fly with Python.</a:t>
            </a:r>
            <a:endParaRPr sz="3000" b="1">
              <a:solidFill>
                <a:srgbClr val="666666"/>
              </a:solidFill>
            </a:endParaRPr>
          </a:p>
        </p:txBody>
      </p:sp>
      <p:pic>
        <p:nvPicPr>
          <p:cNvPr id="55" name="Google Shape;55;p13"/>
          <p:cNvPicPr preferRelativeResize="0"/>
          <p:nvPr/>
        </p:nvPicPr>
        <p:blipFill>
          <a:blip r:embed="rId3">
            <a:alphaModFix/>
          </a:blip>
          <a:stretch>
            <a:fillRect/>
          </a:stretch>
        </p:blipFill>
        <p:spPr>
          <a:xfrm>
            <a:off x="4906136" y="3718425"/>
            <a:ext cx="3612214" cy="12201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pic>
        <p:nvPicPr>
          <p:cNvPr id="120" name="Google Shape;120;p22"/>
          <p:cNvPicPr preferRelativeResize="0"/>
          <p:nvPr/>
        </p:nvPicPr>
        <p:blipFill>
          <a:blip r:embed="rId3">
            <a:alphaModFix/>
          </a:blip>
          <a:stretch>
            <a:fillRect/>
          </a:stretch>
        </p:blipFill>
        <p:spPr>
          <a:xfrm>
            <a:off x="236350" y="103900"/>
            <a:ext cx="1876625" cy="2535899"/>
          </a:xfrm>
          <a:prstGeom prst="rect">
            <a:avLst/>
          </a:prstGeom>
          <a:noFill/>
          <a:ln>
            <a:noFill/>
          </a:ln>
        </p:spPr>
      </p:pic>
      <p:sp>
        <p:nvSpPr>
          <p:cNvPr id="121" name="Google Shape;121;p22"/>
          <p:cNvSpPr txBox="1">
            <a:spLocks noGrp="1"/>
          </p:cNvSpPr>
          <p:nvPr>
            <p:ph type="body" idx="4294967295"/>
          </p:nvPr>
        </p:nvSpPr>
        <p:spPr>
          <a:xfrm>
            <a:off x="4624475" y="863550"/>
            <a:ext cx="43059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sz="3000"/>
              <a:t>The Python programming language is one of the easiest, but also most powerful languages to learn.</a:t>
            </a:r>
            <a:endParaRPr sz="3000"/>
          </a:p>
        </p:txBody>
      </p:sp>
      <p:pic>
        <p:nvPicPr>
          <p:cNvPr id="122" name="Google Shape;122;p22"/>
          <p:cNvPicPr preferRelativeResize="0"/>
          <p:nvPr/>
        </p:nvPicPr>
        <p:blipFill>
          <a:blip r:embed="rId4">
            <a:alphaModFix/>
          </a:blip>
          <a:stretch>
            <a:fillRect/>
          </a:stretch>
        </p:blipFill>
        <p:spPr>
          <a:xfrm>
            <a:off x="2333400" y="2288325"/>
            <a:ext cx="1969101" cy="264247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p23"/>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solidFill>
                  <a:srgbClr val="666666"/>
                </a:solidFill>
              </a:rPr>
              <a:t>Programming the Drone</a:t>
            </a:r>
            <a:endParaRPr>
              <a:solidFill>
                <a:srgbClr val="666666"/>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24"/>
          <p:cNvPicPr preferRelativeResize="0"/>
          <p:nvPr/>
        </p:nvPicPr>
        <p:blipFill>
          <a:blip r:embed="rId3">
            <a:alphaModFix/>
          </a:blip>
          <a:stretch>
            <a:fillRect/>
          </a:stretch>
        </p:blipFill>
        <p:spPr>
          <a:xfrm>
            <a:off x="6123780" y="151575"/>
            <a:ext cx="1958875" cy="661650"/>
          </a:xfrm>
          <a:prstGeom prst="rect">
            <a:avLst/>
          </a:prstGeom>
          <a:noFill/>
          <a:ln>
            <a:noFill/>
          </a:ln>
        </p:spPr>
      </p:pic>
      <p:sp>
        <p:nvSpPr>
          <p:cNvPr id="133" name="Google Shape;133;p24"/>
          <p:cNvSpPr txBox="1">
            <a:spLocks noGrp="1"/>
          </p:cNvSpPr>
          <p:nvPr>
            <p:ph type="body" idx="4294967295"/>
          </p:nvPr>
        </p:nvSpPr>
        <p:spPr>
          <a:xfrm>
            <a:off x="385200" y="994550"/>
            <a:ext cx="8117400" cy="3707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000"/>
              <a:t>So what does a real Python program look like? </a:t>
            </a:r>
            <a:endParaRPr sz="3000"/>
          </a:p>
          <a:p>
            <a:pPr marL="0" lvl="0" indent="0" algn="l" rtl="0">
              <a:spcBef>
                <a:spcPts val="1600"/>
              </a:spcBef>
              <a:spcAft>
                <a:spcPts val="1600"/>
              </a:spcAft>
              <a:buNone/>
            </a:pPr>
            <a:r>
              <a:rPr lang="en" sz="3000"/>
              <a:t>On the next page, can you guess what these real Python commands are telling the drone to do?</a:t>
            </a:r>
            <a:endParaRPr sz="30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pic>
        <p:nvPicPr>
          <p:cNvPr id="138" name="Google Shape;138;p25"/>
          <p:cNvPicPr preferRelativeResize="0"/>
          <p:nvPr/>
        </p:nvPicPr>
        <p:blipFill>
          <a:blip r:embed="rId3">
            <a:alphaModFix/>
          </a:blip>
          <a:stretch>
            <a:fillRect/>
          </a:stretch>
        </p:blipFill>
        <p:spPr>
          <a:xfrm>
            <a:off x="6123780" y="151575"/>
            <a:ext cx="1958875" cy="661650"/>
          </a:xfrm>
          <a:prstGeom prst="rect">
            <a:avLst/>
          </a:prstGeom>
          <a:noFill/>
          <a:ln>
            <a:noFill/>
          </a:ln>
        </p:spPr>
      </p:pic>
      <p:sp>
        <p:nvSpPr>
          <p:cNvPr id="139" name="Google Shape;139;p25"/>
          <p:cNvSpPr txBox="1">
            <a:spLocks noGrp="1"/>
          </p:cNvSpPr>
          <p:nvPr>
            <p:ph type="body" idx="4294967295"/>
          </p:nvPr>
        </p:nvSpPr>
        <p:spPr>
          <a:xfrm>
            <a:off x="385200" y="994550"/>
            <a:ext cx="8117400" cy="3707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000" b="1">
                <a:latin typeface="Courier New"/>
                <a:ea typeface="Courier New"/>
                <a:cs typeface="Courier New"/>
                <a:sym typeface="Courier New"/>
              </a:rPr>
              <a:t>drone.takeoff()</a:t>
            </a:r>
            <a:endParaRPr sz="3000" b="1">
              <a:latin typeface="Courier New"/>
              <a:ea typeface="Courier New"/>
              <a:cs typeface="Courier New"/>
              <a:sym typeface="Courier New"/>
            </a:endParaRPr>
          </a:p>
          <a:p>
            <a:pPr marL="0" lvl="0" indent="0" algn="l" rtl="0">
              <a:spcBef>
                <a:spcPts val="1600"/>
              </a:spcBef>
              <a:spcAft>
                <a:spcPts val="0"/>
              </a:spcAft>
              <a:buNone/>
            </a:pPr>
            <a:r>
              <a:rPr lang="en" sz="3000" b="1">
                <a:latin typeface="Courier New"/>
                <a:ea typeface="Courier New"/>
                <a:cs typeface="Courier New"/>
                <a:sym typeface="Courier New"/>
              </a:rPr>
              <a:t>drone.forward(50)</a:t>
            </a:r>
            <a:endParaRPr sz="3000" b="1">
              <a:latin typeface="Courier New"/>
              <a:ea typeface="Courier New"/>
              <a:cs typeface="Courier New"/>
              <a:sym typeface="Courier New"/>
            </a:endParaRPr>
          </a:p>
          <a:p>
            <a:pPr marL="0" lvl="0" indent="0" algn="l" rtl="0">
              <a:spcBef>
                <a:spcPts val="1600"/>
              </a:spcBef>
              <a:spcAft>
                <a:spcPts val="0"/>
              </a:spcAft>
              <a:buNone/>
            </a:pPr>
            <a:r>
              <a:rPr lang="en" sz="3000" b="1">
                <a:latin typeface="Courier New"/>
                <a:ea typeface="Courier New"/>
                <a:cs typeface="Courier New"/>
                <a:sym typeface="Courier New"/>
              </a:rPr>
              <a:t>drone.cw(90)</a:t>
            </a:r>
            <a:endParaRPr sz="3000" b="1">
              <a:latin typeface="Courier New"/>
              <a:ea typeface="Courier New"/>
              <a:cs typeface="Courier New"/>
              <a:sym typeface="Courier New"/>
            </a:endParaRPr>
          </a:p>
          <a:p>
            <a:pPr marL="0" lvl="0" indent="0" algn="l" rtl="0">
              <a:spcBef>
                <a:spcPts val="1600"/>
              </a:spcBef>
              <a:spcAft>
                <a:spcPts val="0"/>
              </a:spcAft>
              <a:buNone/>
            </a:pPr>
            <a:r>
              <a:rPr lang="en" sz="3000" b="1">
                <a:latin typeface="Courier New"/>
                <a:ea typeface="Courier New"/>
                <a:cs typeface="Courier New"/>
                <a:sym typeface="Courier New"/>
              </a:rPr>
              <a:t>drone.flip(“f”)</a:t>
            </a:r>
            <a:endParaRPr sz="3000" b="1">
              <a:latin typeface="Courier New"/>
              <a:ea typeface="Courier New"/>
              <a:cs typeface="Courier New"/>
              <a:sym typeface="Courier New"/>
            </a:endParaRPr>
          </a:p>
          <a:p>
            <a:pPr marL="0" lvl="0" indent="0" algn="l" rtl="0">
              <a:spcBef>
                <a:spcPts val="1600"/>
              </a:spcBef>
              <a:spcAft>
                <a:spcPts val="1600"/>
              </a:spcAft>
              <a:buNone/>
            </a:pPr>
            <a:r>
              <a:rPr lang="en" sz="3000" b="1">
                <a:latin typeface="Courier New"/>
                <a:ea typeface="Courier New"/>
                <a:cs typeface="Courier New"/>
                <a:sym typeface="Courier New"/>
              </a:rPr>
              <a:t>drone.land()</a:t>
            </a:r>
            <a:endParaRPr sz="3000" b="1">
              <a:latin typeface="Courier New"/>
              <a:ea typeface="Courier New"/>
              <a:cs typeface="Courier New"/>
              <a:sym typeface="Courier New"/>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pic>
        <p:nvPicPr>
          <p:cNvPr id="144" name="Google Shape;144;p26"/>
          <p:cNvPicPr preferRelativeResize="0"/>
          <p:nvPr/>
        </p:nvPicPr>
        <p:blipFill>
          <a:blip r:embed="rId3">
            <a:alphaModFix/>
          </a:blip>
          <a:stretch>
            <a:fillRect/>
          </a:stretch>
        </p:blipFill>
        <p:spPr>
          <a:xfrm>
            <a:off x="6123780" y="151575"/>
            <a:ext cx="1958875" cy="661650"/>
          </a:xfrm>
          <a:prstGeom prst="rect">
            <a:avLst/>
          </a:prstGeom>
          <a:noFill/>
          <a:ln>
            <a:noFill/>
          </a:ln>
        </p:spPr>
      </p:pic>
      <p:sp>
        <p:nvSpPr>
          <p:cNvPr id="145" name="Google Shape;145;p26"/>
          <p:cNvSpPr txBox="1">
            <a:spLocks noGrp="1"/>
          </p:cNvSpPr>
          <p:nvPr>
            <p:ph type="body" idx="4294967295"/>
          </p:nvPr>
        </p:nvSpPr>
        <p:spPr>
          <a:xfrm>
            <a:off x="2211650" y="2140050"/>
            <a:ext cx="4317300" cy="863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000" b="1">
                <a:latin typeface="Courier New"/>
                <a:ea typeface="Courier New"/>
                <a:cs typeface="Courier New"/>
                <a:sym typeface="Courier New"/>
              </a:rPr>
              <a:t>drone.forward(50)</a:t>
            </a:r>
            <a:endParaRPr sz="3000" b="1">
              <a:latin typeface="Courier New"/>
              <a:ea typeface="Courier New"/>
              <a:cs typeface="Courier New"/>
              <a:sym typeface="Courier New"/>
            </a:endParaRPr>
          </a:p>
          <a:p>
            <a:pPr marL="0" lvl="0" indent="0" algn="l" rtl="0">
              <a:spcBef>
                <a:spcPts val="1600"/>
              </a:spcBef>
              <a:spcAft>
                <a:spcPts val="1600"/>
              </a:spcAft>
              <a:buNone/>
            </a:pPr>
            <a:endParaRPr sz="3000" b="1">
              <a:latin typeface="Courier New"/>
              <a:ea typeface="Courier New"/>
              <a:cs typeface="Courier New"/>
              <a:sym typeface="Courier New"/>
            </a:endParaRPr>
          </a:p>
        </p:txBody>
      </p:sp>
      <p:sp>
        <p:nvSpPr>
          <p:cNvPr id="146" name="Google Shape;146;p26"/>
          <p:cNvSpPr txBox="1"/>
          <p:nvPr/>
        </p:nvSpPr>
        <p:spPr>
          <a:xfrm>
            <a:off x="409375" y="461875"/>
            <a:ext cx="2120400" cy="1165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666666"/>
                </a:solidFill>
              </a:rPr>
              <a:t>This is the name of your drone in the program which is known as an “object”. We named the drone “drone”, but we can use any name.</a:t>
            </a:r>
            <a:endParaRPr>
              <a:solidFill>
                <a:srgbClr val="666666"/>
              </a:solidFill>
            </a:endParaRPr>
          </a:p>
        </p:txBody>
      </p:sp>
      <p:cxnSp>
        <p:nvCxnSpPr>
          <p:cNvPr id="147" name="Google Shape;147;p26"/>
          <p:cNvCxnSpPr/>
          <p:nvPr/>
        </p:nvCxnSpPr>
        <p:spPr>
          <a:xfrm>
            <a:off x="1679500" y="1899950"/>
            <a:ext cx="1070700" cy="420000"/>
          </a:xfrm>
          <a:prstGeom prst="straightConnector1">
            <a:avLst/>
          </a:prstGeom>
          <a:noFill/>
          <a:ln w="9525" cap="flat" cmpd="sng">
            <a:solidFill>
              <a:schemeClr val="dk2"/>
            </a:solidFill>
            <a:prstDash val="solid"/>
            <a:round/>
            <a:headEnd type="none" w="med" len="med"/>
            <a:tailEnd type="triangle" w="med" len="med"/>
          </a:ln>
        </p:spPr>
      </p:cxnSp>
      <p:sp>
        <p:nvSpPr>
          <p:cNvPr id="148" name="Google Shape;148;p26"/>
          <p:cNvSpPr txBox="1"/>
          <p:nvPr/>
        </p:nvSpPr>
        <p:spPr>
          <a:xfrm>
            <a:off x="2451600" y="3416975"/>
            <a:ext cx="2120400" cy="1165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666666"/>
                </a:solidFill>
              </a:rPr>
              <a:t>The period separates our object from the command we want to send to the drone.</a:t>
            </a:r>
            <a:endParaRPr>
              <a:solidFill>
                <a:srgbClr val="666666"/>
              </a:solidFill>
            </a:endParaRPr>
          </a:p>
        </p:txBody>
      </p:sp>
      <p:cxnSp>
        <p:nvCxnSpPr>
          <p:cNvPr id="149" name="Google Shape;149;p26"/>
          <p:cNvCxnSpPr>
            <a:stCxn id="148" idx="0"/>
          </p:cNvCxnSpPr>
          <p:nvPr/>
        </p:nvCxnSpPr>
        <p:spPr>
          <a:xfrm rot="10800000" flipH="1">
            <a:off x="3511800" y="2718575"/>
            <a:ext cx="57300" cy="698400"/>
          </a:xfrm>
          <a:prstGeom prst="straightConnector1">
            <a:avLst/>
          </a:prstGeom>
          <a:noFill/>
          <a:ln w="9525" cap="flat" cmpd="sng">
            <a:solidFill>
              <a:schemeClr val="dk2"/>
            </a:solidFill>
            <a:prstDash val="solid"/>
            <a:round/>
            <a:headEnd type="none" w="med" len="med"/>
            <a:tailEnd type="triangle" w="med" len="med"/>
          </a:ln>
        </p:spPr>
      </p:cxnSp>
      <p:sp>
        <p:nvSpPr>
          <p:cNvPr id="150" name="Google Shape;150;p26"/>
          <p:cNvSpPr txBox="1"/>
          <p:nvPr/>
        </p:nvSpPr>
        <p:spPr>
          <a:xfrm>
            <a:off x="3511800" y="231325"/>
            <a:ext cx="2120400" cy="1165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666666"/>
                </a:solidFill>
              </a:rPr>
              <a:t>After the period, we have our command which is known as a “method” or “function”. This method tells the drone to fly forward. </a:t>
            </a:r>
            <a:endParaRPr>
              <a:solidFill>
                <a:srgbClr val="666666"/>
              </a:solidFill>
            </a:endParaRPr>
          </a:p>
        </p:txBody>
      </p:sp>
      <p:cxnSp>
        <p:nvCxnSpPr>
          <p:cNvPr id="151" name="Google Shape;151;p26"/>
          <p:cNvCxnSpPr/>
          <p:nvPr/>
        </p:nvCxnSpPr>
        <p:spPr>
          <a:xfrm>
            <a:off x="4482200" y="1595525"/>
            <a:ext cx="10500" cy="734700"/>
          </a:xfrm>
          <a:prstGeom prst="straightConnector1">
            <a:avLst/>
          </a:prstGeom>
          <a:noFill/>
          <a:ln w="9525" cap="flat" cmpd="sng">
            <a:solidFill>
              <a:schemeClr val="dk2"/>
            </a:solidFill>
            <a:prstDash val="solid"/>
            <a:round/>
            <a:headEnd type="none" w="med" len="med"/>
            <a:tailEnd type="triangle" w="med" len="med"/>
          </a:ln>
        </p:spPr>
      </p:cxnSp>
      <p:sp>
        <p:nvSpPr>
          <p:cNvPr id="152" name="Google Shape;152;p26"/>
          <p:cNvSpPr txBox="1"/>
          <p:nvPr/>
        </p:nvSpPr>
        <p:spPr>
          <a:xfrm>
            <a:off x="5962250" y="3003450"/>
            <a:ext cx="2834100" cy="181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666666"/>
                </a:solidFill>
              </a:rPr>
              <a:t>Inside the parentheses, we are telling the drone how far forward to go. In this case, the “forward” method needs to know how far to go forward in centimeters. This is called a “argument” and can be any valid number for this method.</a:t>
            </a:r>
            <a:endParaRPr>
              <a:solidFill>
                <a:srgbClr val="666666"/>
              </a:solidFill>
            </a:endParaRPr>
          </a:p>
        </p:txBody>
      </p:sp>
      <p:cxnSp>
        <p:nvCxnSpPr>
          <p:cNvPr id="153" name="Google Shape;153;p26"/>
          <p:cNvCxnSpPr/>
          <p:nvPr/>
        </p:nvCxnSpPr>
        <p:spPr>
          <a:xfrm rot="10800000">
            <a:off x="5783750" y="2676700"/>
            <a:ext cx="1270200" cy="397800"/>
          </a:xfrm>
          <a:prstGeom prst="straightConnector1">
            <a:avLst/>
          </a:prstGeom>
          <a:noFill/>
          <a:ln w="9525" cap="flat" cmpd="sng">
            <a:solidFill>
              <a:schemeClr val="dk2"/>
            </a:solidFill>
            <a:prstDash val="solid"/>
            <a:round/>
            <a:headEnd type="none" w="med" len="med"/>
            <a:tailEnd type="triangle" w="med" len="med"/>
          </a:ln>
        </p:spPr>
      </p:cxn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pic>
        <p:nvPicPr>
          <p:cNvPr id="158" name="Google Shape;158;p27"/>
          <p:cNvPicPr preferRelativeResize="0"/>
          <p:nvPr/>
        </p:nvPicPr>
        <p:blipFill>
          <a:blip r:embed="rId3">
            <a:alphaModFix/>
          </a:blip>
          <a:stretch>
            <a:fillRect/>
          </a:stretch>
        </p:blipFill>
        <p:spPr>
          <a:xfrm>
            <a:off x="6123780" y="151575"/>
            <a:ext cx="1958875" cy="661650"/>
          </a:xfrm>
          <a:prstGeom prst="rect">
            <a:avLst/>
          </a:prstGeom>
          <a:noFill/>
          <a:ln>
            <a:noFill/>
          </a:ln>
        </p:spPr>
      </p:pic>
      <p:sp>
        <p:nvSpPr>
          <p:cNvPr id="159" name="Google Shape;159;p27"/>
          <p:cNvSpPr txBox="1">
            <a:spLocks noGrp="1"/>
          </p:cNvSpPr>
          <p:nvPr>
            <p:ph type="body" idx="4294967295"/>
          </p:nvPr>
        </p:nvSpPr>
        <p:spPr>
          <a:xfrm>
            <a:off x="2211650" y="2140050"/>
            <a:ext cx="4317300" cy="863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000" b="1">
                <a:latin typeface="Courier New"/>
                <a:ea typeface="Courier New"/>
                <a:cs typeface="Courier New"/>
                <a:sym typeface="Courier New"/>
              </a:rPr>
              <a:t>drone.cw(90)</a:t>
            </a:r>
            <a:endParaRPr sz="3000" b="1">
              <a:latin typeface="Courier New"/>
              <a:ea typeface="Courier New"/>
              <a:cs typeface="Courier New"/>
              <a:sym typeface="Courier New"/>
            </a:endParaRPr>
          </a:p>
          <a:p>
            <a:pPr marL="0" lvl="0" indent="0" algn="l" rtl="0">
              <a:spcBef>
                <a:spcPts val="1600"/>
              </a:spcBef>
              <a:spcAft>
                <a:spcPts val="1600"/>
              </a:spcAft>
              <a:buNone/>
            </a:pPr>
            <a:endParaRPr sz="3000" b="1">
              <a:latin typeface="Courier New"/>
              <a:ea typeface="Courier New"/>
              <a:cs typeface="Courier New"/>
              <a:sym typeface="Courier New"/>
            </a:endParaRPr>
          </a:p>
        </p:txBody>
      </p:sp>
      <p:sp>
        <p:nvSpPr>
          <p:cNvPr id="160" name="Google Shape;160;p27"/>
          <p:cNvSpPr txBox="1"/>
          <p:nvPr/>
        </p:nvSpPr>
        <p:spPr>
          <a:xfrm>
            <a:off x="409375" y="461875"/>
            <a:ext cx="2120400" cy="1165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666666"/>
                </a:solidFill>
              </a:rPr>
              <a:t>This is the name of your drone in the program which is known as an “object”. We named the drone “drone”, but we can use any name.</a:t>
            </a:r>
            <a:endParaRPr>
              <a:solidFill>
                <a:srgbClr val="666666"/>
              </a:solidFill>
            </a:endParaRPr>
          </a:p>
        </p:txBody>
      </p:sp>
      <p:cxnSp>
        <p:nvCxnSpPr>
          <p:cNvPr id="161" name="Google Shape;161;p27"/>
          <p:cNvCxnSpPr/>
          <p:nvPr/>
        </p:nvCxnSpPr>
        <p:spPr>
          <a:xfrm>
            <a:off x="1679500" y="1899950"/>
            <a:ext cx="1070700" cy="420000"/>
          </a:xfrm>
          <a:prstGeom prst="straightConnector1">
            <a:avLst/>
          </a:prstGeom>
          <a:noFill/>
          <a:ln w="9525" cap="flat" cmpd="sng">
            <a:solidFill>
              <a:schemeClr val="dk2"/>
            </a:solidFill>
            <a:prstDash val="solid"/>
            <a:round/>
            <a:headEnd type="none" w="med" len="med"/>
            <a:tailEnd type="triangle" w="med" len="med"/>
          </a:ln>
        </p:spPr>
      </p:cxnSp>
      <p:sp>
        <p:nvSpPr>
          <p:cNvPr id="162" name="Google Shape;162;p27"/>
          <p:cNvSpPr txBox="1"/>
          <p:nvPr/>
        </p:nvSpPr>
        <p:spPr>
          <a:xfrm>
            <a:off x="2451600" y="3416975"/>
            <a:ext cx="2120400" cy="1165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666666"/>
                </a:solidFill>
              </a:rPr>
              <a:t>The period separates our object from the command we want to send to the drone.</a:t>
            </a:r>
            <a:endParaRPr>
              <a:solidFill>
                <a:srgbClr val="666666"/>
              </a:solidFill>
            </a:endParaRPr>
          </a:p>
        </p:txBody>
      </p:sp>
      <p:cxnSp>
        <p:nvCxnSpPr>
          <p:cNvPr id="163" name="Google Shape;163;p27"/>
          <p:cNvCxnSpPr>
            <a:stCxn id="162" idx="0"/>
          </p:cNvCxnSpPr>
          <p:nvPr/>
        </p:nvCxnSpPr>
        <p:spPr>
          <a:xfrm rot="10800000" flipH="1">
            <a:off x="3511800" y="2718575"/>
            <a:ext cx="57300" cy="698400"/>
          </a:xfrm>
          <a:prstGeom prst="straightConnector1">
            <a:avLst/>
          </a:prstGeom>
          <a:noFill/>
          <a:ln w="9525" cap="flat" cmpd="sng">
            <a:solidFill>
              <a:schemeClr val="dk2"/>
            </a:solidFill>
            <a:prstDash val="solid"/>
            <a:round/>
            <a:headEnd type="none" w="med" len="med"/>
            <a:tailEnd type="triangle" w="med" len="med"/>
          </a:ln>
        </p:spPr>
      </p:cxnSp>
      <p:sp>
        <p:nvSpPr>
          <p:cNvPr id="164" name="Google Shape;164;p27"/>
          <p:cNvSpPr txBox="1"/>
          <p:nvPr/>
        </p:nvSpPr>
        <p:spPr>
          <a:xfrm>
            <a:off x="2902200" y="734750"/>
            <a:ext cx="2120400" cy="1165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666666"/>
                </a:solidFill>
              </a:rPr>
              <a:t>This method tells the drone to rotate clockwise.</a:t>
            </a:r>
            <a:endParaRPr>
              <a:solidFill>
                <a:srgbClr val="666666"/>
              </a:solidFill>
            </a:endParaRPr>
          </a:p>
        </p:txBody>
      </p:sp>
      <p:cxnSp>
        <p:nvCxnSpPr>
          <p:cNvPr id="165" name="Google Shape;165;p27"/>
          <p:cNvCxnSpPr/>
          <p:nvPr/>
        </p:nvCxnSpPr>
        <p:spPr>
          <a:xfrm>
            <a:off x="3872600" y="1595525"/>
            <a:ext cx="10500" cy="734700"/>
          </a:xfrm>
          <a:prstGeom prst="straightConnector1">
            <a:avLst/>
          </a:prstGeom>
          <a:noFill/>
          <a:ln w="9525" cap="flat" cmpd="sng">
            <a:solidFill>
              <a:schemeClr val="dk2"/>
            </a:solidFill>
            <a:prstDash val="solid"/>
            <a:round/>
            <a:headEnd type="none" w="med" len="med"/>
            <a:tailEnd type="triangle" w="med" len="med"/>
          </a:ln>
        </p:spPr>
      </p:cxnSp>
      <p:sp>
        <p:nvSpPr>
          <p:cNvPr id="166" name="Google Shape;166;p27"/>
          <p:cNvSpPr txBox="1"/>
          <p:nvPr/>
        </p:nvSpPr>
        <p:spPr>
          <a:xfrm>
            <a:off x="5185475" y="2992950"/>
            <a:ext cx="2834100" cy="181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666666"/>
                </a:solidFill>
              </a:rPr>
              <a:t>In this case, the method needs to know the number of degrees to rotate. You can use any number to tell the drone how much to rotate.</a:t>
            </a:r>
            <a:endParaRPr>
              <a:solidFill>
                <a:srgbClr val="666666"/>
              </a:solidFill>
            </a:endParaRPr>
          </a:p>
        </p:txBody>
      </p:sp>
      <p:cxnSp>
        <p:nvCxnSpPr>
          <p:cNvPr id="167" name="Google Shape;167;p27"/>
          <p:cNvCxnSpPr/>
          <p:nvPr/>
        </p:nvCxnSpPr>
        <p:spPr>
          <a:xfrm rot="10800000">
            <a:off x="5006975" y="2666200"/>
            <a:ext cx="1270200" cy="397800"/>
          </a:xfrm>
          <a:prstGeom prst="straightConnector1">
            <a:avLst/>
          </a:prstGeom>
          <a:noFill/>
          <a:ln w="9525" cap="flat" cmpd="sng">
            <a:solidFill>
              <a:schemeClr val="dk2"/>
            </a:solidFill>
            <a:prstDash val="solid"/>
            <a:round/>
            <a:headEnd type="none" w="med" len="med"/>
            <a:tailEnd type="triangle" w="med" len="med"/>
          </a:ln>
        </p:spPr>
      </p:cxn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pic>
        <p:nvPicPr>
          <p:cNvPr id="172" name="Google Shape;172;p28"/>
          <p:cNvPicPr preferRelativeResize="0"/>
          <p:nvPr/>
        </p:nvPicPr>
        <p:blipFill>
          <a:blip r:embed="rId3">
            <a:alphaModFix/>
          </a:blip>
          <a:stretch>
            <a:fillRect/>
          </a:stretch>
        </p:blipFill>
        <p:spPr>
          <a:xfrm>
            <a:off x="6123780" y="151575"/>
            <a:ext cx="1958875" cy="661650"/>
          </a:xfrm>
          <a:prstGeom prst="rect">
            <a:avLst/>
          </a:prstGeom>
          <a:noFill/>
          <a:ln>
            <a:noFill/>
          </a:ln>
        </p:spPr>
      </p:pic>
      <p:sp>
        <p:nvSpPr>
          <p:cNvPr id="173" name="Google Shape;173;p28"/>
          <p:cNvSpPr txBox="1">
            <a:spLocks noGrp="1"/>
          </p:cNvSpPr>
          <p:nvPr>
            <p:ph type="body" idx="4294967295"/>
          </p:nvPr>
        </p:nvSpPr>
        <p:spPr>
          <a:xfrm>
            <a:off x="2211650" y="2140050"/>
            <a:ext cx="4317300" cy="863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000" b="1">
                <a:latin typeface="Courier New"/>
                <a:ea typeface="Courier New"/>
                <a:cs typeface="Courier New"/>
                <a:sym typeface="Courier New"/>
              </a:rPr>
              <a:t>drone.flip(“f”)</a:t>
            </a:r>
            <a:endParaRPr sz="3000" b="1">
              <a:latin typeface="Courier New"/>
              <a:ea typeface="Courier New"/>
              <a:cs typeface="Courier New"/>
              <a:sym typeface="Courier New"/>
            </a:endParaRPr>
          </a:p>
          <a:p>
            <a:pPr marL="0" lvl="0" indent="0" algn="l" rtl="0">
              <a:spcBef>
                <a:spcPts val="1600"/>
              </a:spcBef>
              <a:spcAft>
                <a:spcPts val="1600"/>
              </a:spcAft>
              <a:buNone/>
            </a:pPr>
            <a:endParaRPr sz="3000" b="1">
              <a:latin typeface="Courier New"/>
              <a:ea typeface="Courier New"/>
              <a:cs typeface="Courier New"/>
              <a:sym typeface="Courier New"/>
            </a:endParaRPr>
          </a:p>
        </p:txBody>
      </p:sp>
      <p:sp>
        <p:nvSpPr>
          <p:cNvPr id="174" name="Google Shape;174;p28"/>
          <p:cNvSpPr txBox="1"/>
          <p:nvPr/>
        </p:nvSpPr>
        <p:spPr>
          <a:xfrm>
            <a:off x="409375" y="461875"/>
            <a:ext cx="2120400" cy="1165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666666"/>
                </a:solidFill>
              </a:rPr>
              <a:t>This is the name of your drone in the program which is known as an “object”. We named the drone “drone”, but we can use any name.</a:t>
            </a:r>
            <a:endParaRPr>
              <a:solidFill>
                <a:srgbClr val="666666"/>
              </a:solidFill>
            </a:endParaRPr>
          </a:p>
        </p:txBody>
      </p:sp>
      <p:cxnSp>
        <p:nvCxnSpPr>
          <p:cNvPr id="175" name="Google Shape;175;p28"/>
          <p:cNvCxnSpPr/>
          <p:nvPr/>
        </p:nvCxnSpPr>
        <p:spPr>
          <a:xfrm>
            <a:off x="1679500" y="1899950"/>
            <a:ext cx="1070700" cy="420000"/>
          </a:xfrm>
          <a:prstGeom prst="straightConnector1">
            <a:avLst/>
          </a:prstGeom>
          <a:noFill/>
          <a:ln w="9525" cap="flat" cmpd="sng">
            <a:solidFill>
              <a:schemeClr val="dk2"/>
            </a:solidFill>
            <a:prstDash val="solid"/>
            <a:round/>
            <a:headEnd type="none" w="med" len="med"/>
            <a:tailEnd type="triangle" w="med" len="med"/>
          </a:ln>
        </p:spPr>
      </p:cxnSp>
      <p:sp>
        <p:nvSpPr>
          <p:cNvPr id="176" name="Google Shape;176;p28"/>
          <p:cNvSpPr txBox="1"/>
          <p:nvPr/>
        </p:nvSpPr>
        <p:spPr>
          <a:xfrm>
            <a:off x="2451600" y="3416975"/>
            <a:ext cx="2120400" cy="1165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666666"/>
                </a:solidFill>
              </a:rPr>
              <a:t>The period separates our object from the command we want to send to the drone.</a:t>
            </a:r>
            <a:endParaRPr>
              <a:solidFill>
                <a:srgbClr val="666666"/>
              </a:solidFill>
            </a:endParaRPr>
          </a:p>
        </p:txBody>
      </p:sp>
      <p:cxnSp>
        <p:nvCxnSpPr>
          <p:cNvPr id="177" name="Google Shape;177;p28"/>
          <p:cNvCxnSpPr>
            <a:stCxn id="176" idx="0"/>
          </p:cNvCxnSpPr>
          <p:nvPr/>
        </p:nvCxnSpPr>
        <p:spPr>
          <a:xfrm rot="10800000" flipH="1">
            <a:off x="3511800" y="2718575"/>
            <a:ext cx="57300" cy="698400"/>
          </a:xfrm>
          <a:prstGeom prst="straightConnector1">
            <a:avLst/>
          </a:prstGeom>
          <a:noFill/>
          <a:ln w="9525" cap="flat" cmpd="sng">
            <a:solidFill>
              <a:schemeClr val="dk2"/>
            </a:solidFill>
            <a:prstDash val="solid"/>
            <a:round/>
            <a:headEnd type="none" w="med" len="med"/>
            <a:tailEnd type="triangle" w="med" len="med"/>
          </a:ln>
        </p:spPr>
      </p:cxnSp>
      <p:sp>
        <p:nvSpPr>
          <p:cNvPr id="178" name="Google Shape;178;p28"/>
          <p:cNvSpPr txBox="1"/>
          <p:nvPr/>
        </p:nvSpPr>
        <p:spPr>
          <a:xfrm>
            <a:off x="3130800" y="974850"/>
            <a:ext cx="2120400" cy="66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666666"/>
                </a:solidFill>
              </a:rPr>
              <a:t>This method tells the drone to flip.</a:t>
            </a:r>
            <a:endParaRPr>
              <a:solidFill>
                <a:srgbClr val="666666"/>
              </a:solidFill>
            </a:endParaRPr>
          </a:p>
        </p:txBody>
      </p:sp>
      <p:cxnSp>
        <p:nvCxnSpPr>
          <p:cNvPr id="179" name="Google Shape;179;p28"/>
          <p:cNvCxnSpPr/>
          <p:nvPr/>
        </p:nvCxnSpPr>
        <p:spPr>
          <a:xfrm>
            <a:off x="4101200" y="1595525"/>
            <a:ext cx="10500" cy="734700"/>
          </a:xfrm>
          <a:prstGeom prst="straightConnector1">
            <a:avLst/>
          </a:prstGeom>
          <a:noFill/>
          <a:ln w="9525" cap="flat" cmpd="sng">
            <a:solidFill>
              <a:schemeClr val="dk2"/>
            </a:solidFill>
            <a:prstDash val="solid"/>
            <a:round/>
            <a:headEnd type="none" w="med" len="med"/>
            <a:tailEnd type="triangle" w="med" len="med"/>
          </a:ln>
        </p:spPr>
      </p:cxnSp>
      <p:sp>
        <p:nvSpPr>
          <p:cNvPr id="180" name="Google Shape;180;p28"/>
          <p:cNvSpPr txBox="1"/>
          <p:nvPr/>
        </p:nvSpPr>
        <p:spPr>
          <a:xfrm>
            <a:off x="5962250" y="3003450"/>
            <a:ext cx="2834100" cy="202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666666"/>
                </a:solidFill>
              </a:rPr>
              <a:t>Inside the parentheses, notice the “f” is inside quotation marks. Valid values here include the following:</a:t>
            </a:r>
            <a:endParaRPr>
              <a:solidFill>
                <a:srgbClr val="666666"/>
              </a:solidFill>
            </a:endParaRPr>
          </a:p>
          <a:p>
            <a:pPr marL="0" lvl="0" indent="0" algn="l" rtl="0">
              <a:spcBef>
                <a:spcPts val="0"/>
              </a:spcBef>
              <a:spcAft>
                <a:spcPts val="0"/>
              </a:spcAft>
              <a:buNone/>
            </a:pPr>
            <a:endParaRPr>
              <a:solidFill>
                <a:srgbClr val="666666"/>
              </a:solidFill>
            </a:endParaRPr>
          </a:p>
          <a:p>
            <a:pPr marL="0" lvl="0" indent="0" algn="l" rtl="0">
              <a:lnSpc>
                <a:spcPct val="100000"/>
              </a:lnSpc>
              <a:spcBef>
                <a:spcPts val="0"/>
              </a:spcBef>
              <a:spcAft>
                <a:spcPts val="0"/>
              </a:spcAft>
              <a:buNone/>
            </a:pPr>
            <a:r>
              <a:rPr lang="en" b="1">
                <a:solidFill>
                  <a:srgbClr val="666666"/>
                </a:solidFill>
                <a:highlight>
                  <a:srgbClr val="FFFFFF"/>
                </a:highlight>
                <a:latin typeface="Courier New"/>
                <a:ea typeface="Courier New"/>
                <a:cs typeface="Courier New"/>
                <a:sym typeface="Courier New"/>
              </a:rPr>
              <a:t>“l” - left</a:t>
            </a:r>
            <a:endParaRPr b="1">
              <a:solidFill>
                <a:srgbClr val="666666"/>
              </a:solidFill>
              <a:highlight>
                <a:srgbClr val="FFFFFF"/>
              </a:highlight>
              <a:latin typeface="Courier New"/>
              <a:ea typeface="Courier New"/>
              <a:cs typeface="Courier New"/>
              <a:sym typeface="Courier New"/>
            </a:endParaRPr>
          </a:p>
          <a:p>
            <a:pPr marL="0" lvl="0" indent="0" algn="l" rtl="0">
              <a:lnSpc>
                <a:spcPct val="100000"/>
              </a:lnSpc>
              <a:spcBef>
                <a:spcPts val="0"/>
              </a:spcBef>
              <a:spcAft>
                <a:spcPts val="0"/>
              </a:spcAft>
              <a:buNone/>
            </a:pPr>
            <a:r>
              <a:rPr lang="en" b="1">
                <a:solidFill>
                  <a:srgbClr val="666666"/>
                </a:solidFill>
                <a:highlight>
                  <a:srgbClr val="FFFFFF"/>
                </a:highlight>
                <a:latin typeface="Courier New"/>
                <a:ea typeface="Courier New"/>
                <a:cs typeface="Courier New"/>
                <a:sym typeface="Courier New"/>
              </a:rPr>
              <a:t>“r” - right</a:t>
            </a:r>
            <a:endParaRPr b="1">
              <a:solidFill>
                <a:srgbClr val="666666"/>
              </a:solidFill>
              <a:highlight>
                <a:srgbClr val="FFFFFF"/>
              </a:highlight>
              <a:latin typeface="Courier New"/>
              <a:ea typeface="Courier New"/>
              <a:cs typeface="Courier New"/>
              <a:sym typeface="Courier New"/>
            </a:endParaRPr>
          </a:p>
          <a:p>
            <a:pPr marL="0" lvl="0" indent="0" algn="l" rtl="0">
              <a:lnSpc>
                <a:spcPct val="100000"/>
              </a:lnSpc>
              <a:spcBef>
                <a:spcPts val="0"/>
              </a:spcBef>
              <a:spcAft>
                <a:spcPts val="0"/>
              </a:spcAft>
              <a:buNone/>
            </a:pPr>
            <a:r>
              <a:rPr lang="en" b="1">
                <a:solidFill>
                  <a:srgbClr val="666666"/>
                </a:solidFill>
                <a:highlight>
                  <a:srgbClr val="FFFFFF"/>
                </a:highlight>
                <a:latin typeface="Courier New"/>
                <a:ea typeface="Courier New"/>
                <a:cs typeface="Courier New"/>
                <a:sym typeface="Courier New"/>
              </a:rPr>
              <a:t>“f” - forward</a:t>
            </a:r>
            <a:endParaRPr b="1">
              <a:solidFill>
                <a:srgbClr val="666666"/>
              </a:solidFill>
              <a:highlight>
                <a:srgbClr val="FFFFFF"/>
              </a:highlight>
              <a:latin typeface="Courier New"/>
              <a:ea typeface="Courier New"/>
              <a:cs typeface="Courier New"/>
              <a:sym typeface="Courier New"/>
            </a:endParaRPr>
          </a:p>
          <a:p>
            <a:pPr marL="0" lvl="0" indent="0" algn="l" rtl="0">
              <a:lnSpc>
                <a:spcPct val="100000"/>
              </a:lnSpc>
              <a:spcBef>
                <a:spcPts val="0"/>
              </a:spcBef>
              <a:spcAft>
                <a:spcPts val="0"/>
              </a:spcAft>
              <a:buNone/>
            </a:pPr>
            <a:r>
              <a:rPr lang="en" b="1">
                <a:solidFill>
                  <a:srgbClr val="666666"/>
                </a:solidFill>
                <a:highlight>
                  <a:srgbClr val="FFFFFF"/>
                </a:highlight>
                <a:latin typeface="Courier New"/>
                <a:ea typeface="Courier New"/>
                <a:cs typeface="Courier New"/>
                <a:sym typeface="Courier New"/>
              </a:rPr>
              <a:t>“b” - back</a:t>
            </a:r>
            <a:endParaRPr b="1">
              <a:solidFill>
                <a:srgbClr val="666666"/>
              </a:solidFill>
              <a:highlight>
                <a:srgbClr val="FFFFFF"/>
              </a:highlight>
              <a:latin typeface="Courier New"/>
              <a:ea typeface="Courier New"/>
              <a:cs typeface="Courier New"/>
              <a:sym typeface="Courier New"/>
            </a:endParaRPr>
          </a:p>
          <a:p>
            <a:pPr marL="0" lvl="0" indent="0" algn="l" rtl="0">
              <a:spcBef>
                <a:spcPts val="0"/>
              </a:spcBef>
              <a:spcAft>
                <a:spcPts val="0"/>
              </a:spcAft>
              <a:buNone/>
            </a:pPr>
            <a:endParaRPr>
              <a:solidFill>
                <a:srgbClr val="666666"/>
              </a:solidFill>
            </a:endParaRPr>
          </a:p>
        </p:txBody>
      </p:sp>
      <p:cxnSp>
        <p:nvCxnSpPr>
          <p:cNvPr id="181" name="Google Shape;181;p28"/>
          <p:cNvCxnSpPr/>
          <p:nvPr/>
        </p:nvCxnSpPr>
        <p:spPr>
          <a:xfrm rot="10800000">
            <a:off x="5783750" y="2676700"/>
            <a:ext cx="1270200" cy="397800"/>
          </a:xfrm>
          <a:prstGeom prst="straightConnector1">
            <a:avLst/>
          </a:prstGeom>
          <a:noFill/>
          <a:ln w="9525" cap="flat" cmpd="sng">
            <a:solidFill>
              <a:schemeClr val="dk2"/>
            </a:solidFill>
            <a:prstDash val="solid"/>
            <a:round/>
            <a:headEnd type="none" w="med" len="med"/>
            <a:tailEnd type="triangle" w="med" len="med"/>
          </a:ln>
        </p:spPr>
      </p:cxn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pic>
        <p:nvPicPr>
          <p:cNvPr id="186" name="Google Shape;186;p29"/>
          <p:cNvPicPr preferRelativeResize="0"/>
          <p:nvPr/>
        </p:nvPicPr>
        <p:blipFill>
          <a:blip r:embed="rId3">
            <a:alphaModFix/>
          </a:blip>
          <a:stretch>
            <a:fillRect/>
          </a:stretch>
        </p:blipFill>
        <p:spPr>
          <a:xfrm>
            <a:off x="6123780" y="151575"/>
            <a:ext cx="1958875" cy="661650"/>
          </a:xfrm>
          <a:prstGeom prst="rect">
            <a:avLst/>
          </a:prstGeom>
          <a:noFill/>
          <a:ln>
            <a:noFill/>
          </a:ln>
        </p:spPr>
      </p:pic>
      <p:sp>
        <p:nvSpPr>
          <p:cNvPr id="187" name="Google Shape;187;p29"/>
          <p:cNvSpPr txBox="1">
            <a:spLocks noGrp="1"/>
          </p:cNvSpPr>
          <p:nvPr>
            <p:ph type="body" idx="4294967295"/>
          </p:nvPr>
        </p:nvSpPr>
        <p:spPr>
          <a:xfrm>
            <a:off x="2211650" y="2140050"/>
            <a:ext cx="4317300" cy="863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000" b="1">
                <a:latin typeface="Courier New"/>
                <a:ea typeface="Courier New"/>
                <a:cs typeface="Courier New"/>
                <a:sym typeface="Courier New"/>
              </a:rPr>
              <a:t>drone.takeoff()</a:t>
            </a:r>
            <a:endParaRPr sz="3000" b="1">
              <a:latin typeface="Courier New"/>
              <a:ea typeface="Courier New"/>
              <a:cs typeface="Courier New"/>
              <a:sym typeface="Courier New"/>
            </a:endParaRPr>
          </a:p>
          <a:p>
            <a:pPr marL="0" lvl="0" indent="0" algn="l" rtl="0">
              <a:spcBef>
                <a:spcPts val="1600"/>
              </a:spcBef>
              <a:spcAft>
                <a:spcPts val="1600"/>
              </a:spcAft>
              <a:buNone/>
            </a:pPr>
            <a:endParaRPr sz="3000" b="1">
              <a:latin typeface="Courier New"/>
              <a:ea typeface="Courier New"/>
              <a:cs typeface="Courier New"/>
              <a:sym typeface="Courier New"/>
            </a:endParaRPr>
          </a:p>
        </p:txBody>
      </p:sp>
      <p:sp>
        <p:nvSpPr>
          <p:cNvPr id="188" name="Google Shape;188;p29"/>
          <p:cNvSpPr txBox="1"/>
          <p:nvPr/>
        </p:nvSpPr>
        <p:spPr>
          <a:xfrm>
            <a:off x="409375" y="461875"/>
            <a:ext cx="2120400" cy="1165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666666"/>
                </a:solidFill>
              </a:rPr>
              <a:t>This is the name of your drone in the program which is known as an “object”. We named the drone “drone”, but we can use any name.</a:t>
            </a:r>
            <a:endParaRPr>
              <a:solidFill>
                <a:srgbClr val="666666"/>
              </a:solidFill>
            </a:endParaRPr>
          </a:p>
        </p:txBody>
      </p:sp>
      <p:cxnSp>
        <p:nvCxnSpPr>
          <p:cNvPr id="189" name="Google Shape;189;p29"/>
          <p:cNvCxnSpPr/>
          <p:nvPr/>
        </p:nvCxnSpPr>
        <p:spPr>
          <a:xfrm>
            <a:off x="1679500" y="1899950"/>
            <a:ext cx="1070700" cy="420000"/>
          </a:xfrm>
          <a:prstGeom prst="straightConnector1">
            <a:avLst/>
          </a:prstGeom>
          <a:noFill/>
          <a:ln w="9525" cap="flat" cmpd="sng">
            <a:solidFill>
              <a:schemeClr val="dk2"/>
            </a:solidFill>
            <a:prstDash val="solid"/>
            <a:round/>
            <a:headEnd type="none" w="med" len="med"/>
            <a:tailEnd type="triangle" w="med" len="med"/>
          </a:ln>
        </p:spPr>
      </p:cxnSp>
      <p:sp>
        <p:nvSpPr>
          <p:cNvPr id="190" name="Google Shape;190;p29"/>
          <p:cNvSpPr txBox="1"/>
          <p:nvPr/>
        </p:nvSpPr>
        <p:spPr>
          <a:xfrm>
            <a:off x="2451600" y="3416975"/>
            <a:ext cx="2120400" cy="1165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666666"/>
                </a:solidFill>
              </a:rPr>
              <a:t>The period separates our object from the command we want to send to the drone.</a:t>
            </a:r>
            <a:endParaRPr>
              <a:solidFill>
                <a:srgbClr val="666666"/>
              </a:solidFill>
            </a:endParaRPr>
          </a:p>
        </p:txBody>
      </p:sp>
      <p:cxnSp>
        <p:nvCxnSpPr>
          <p:cNvPr id="191" name="Google Shape;191;p29"/>
          <p:cNvCxnSpPr>
            <a:stCxn id="190" idx="0"/>
          </p:cNvCxnSpPr>
          <p:nvPr/>
        </p:nvCxnSpPr>
        <p:spPr>
          <a:xfrm rot="10800000" flipH="1">
            <a:off x="3511800" y="2718575"/>
            <a:ext cx="57300" cy="698400"/>
          </a:xfrm>
          <a:prstGeom prst="straightConnector1">
            <a:avLst/>
          </a:prstGeom>
          <a:noFill/>
          <a:ln w="9525" cap="flat" cmpd="sng">
            <a:solidFill>
              <a:schemeClr val="dk2"/>
            </a:solidFill>
            <a:prstDash val="solid"/>
            <a:round/>
            <a:headEnd type="none" w="med" len="med"/>
            <a:tailEnd type="triangle" w="med" len="med"/>
          </a:ln>
        </p:spPr>
      </p:cxnSp>
      <p:sp>
        <p:nvSpPr>
          <p:cNvPr id="192" name="Google Shape;192;p29"/>
          <p:cNvSpPr txBox="1"/>
          <p:nvPr/>
        </p:nvSpPr>
        <p:spPr>
          <a:xfrm>
            <a:off x="3511800" y="231325"/>
            <a:ext cx="2120400" cy="1165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666666"/>
                </a:solidFill>
              </a:rPr>
              <a:t>This method tells the drone to takeoff and must be run before any other commands. </a:t>
            </a:r>
            <a:endParaRPr>
              <a:solidFill>
                <a:srgbClr val="666666"/>
              </a:solidFill>
            </a:endParaRPr>
          </a:p>
        </p:txBody>
      </p:sp>
      <p:cxnSp>
        <p:nvCxnSpPr>
          <p:cNvPr id="193" name="Google Shape;193;p29"/>
          <p:cNvCxnSpPr/>
          <p:nvPr/>
        </p:nvCxnSpPr>
        <p:spPr>
          <a:xfrm>
            <a:off x="4482200" y="1595525"/>
            <a:ext cx="10500" cy="734700"/>
          </a:xfrm>
          <a:prstGeom prst="straightConnector1">
            <a:avLst/>
          </a:prstGeom>
          <a:noFill/>
          <a:ln w="9525" cap="flat" cmpd="sng">
            <a:solidFill>
              <a:schemeClr val="dk2"/>
            </a:solidFill>
            <a:prstDash val="solid"/>
            <a:round/>
            <a:headEnd type="none" w="med" len="med"/>
            <a:tailEnd type="triangle" w="med" len="med"/>
          </a:ln>
        </p:spPr>
      </p:cxnSp>
      <p:sp>
        <p:nvSpPr>
          <p:cNvPr id="194" name="Google Shape;194;p29"/>
          <p:cNvSpPr txBox="1"/>
          <p:nvPr/>
        </p:nvSpPr>
        <p:spPr>
          <a:xfrm>
            <a:off x="5962250" y="3003450"/>
            <a:ext cx="2834100" cy="181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666666"/>
                </a:solidFill>
              </a:rPr>
              <a:t>In this case, because there is only one way to takeoff, there are no arguments required within the parentheses.</a:t>
            </a:r>
            <a:endParaRPr>
              <a:solidFill>
                <a:srgbClr val="666666"/>
              </a:solidFill>
            </a:endParaRPr>
          </a:p>
        </p:txBody>
      </p:sp>
      <p:cxnSp>
        <p:nvCxnSpPr>
          <p:cNvPr id="195" name="Google Shape;195;p29"/>
          <p:cNvCxnSpPr/>
          <p:nvPr/>
        </p:nvCxnSpPr>
        <p:spPr>
          <a:xfrm rot="10800000">
            <a:off x="5783750" y="2676700"/>
            <a:ext cx="1270200" cy="397800"/>
          </a:xfrm>
          <a:prstGeom prst="straightConnector1">
            <a:avLst/>
          </a:prstGeom>
          <a:noFill/>
          <a:ln w="9525" cap="flat" cmpd="sng">
            <a:solidFill>
              <a:schemeClr val="dk2"/>
            </a:solidFill>
            <a:prstDash val="solid"/>
            <a:round/>
            <a:headEnd type="none" w="med" len="med"/>
            <a:tailEnd type="triangle" w="med" len="med"/>
          </a:ln>
        </p:spPr>
      </p:cxn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graphicFrame>
        <p:nvGraphicFramePr>
          <p:cNvPr id="200" name="Google Shape;200;p30"/>
          <p:cNvGraphicFramePr/>
          <p:nvPr/>
        </p:nvGraphicFramePr>
        <p:xfrm>
          <a:off x="952500" y="287300"/>
          <a:ext cx="3000000" cy="3000000"/>
        </p:xfrm>
        <a:graphic>
          <a:graphicData uri="http://schemas.openxmlformats.org/drawingml/2006/table">
            <a:tbl>
              <a:tblPr>
                <a:noFill/>
                <a:tableStyleId>{2A1AEE78-9747-4BAD-BDC6-34159C19A30A}</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381000">
                <a:tc>
                  <a:txBody>
                    <a:bodyPr/>
                    <a:lstStyle/>
                    <a:p>
                      <a:pPr marL="0" lvl="0" indent="0" algn="l" rtl="0">
                        <a:spcBef>
                          <a:spcPts val="0"/>
                        </a:spcBef>
                        <a:spcAft>
                          <a:spcPts val="0"/>
                        </a:spcAft>
                        <a:buNone/>
                      </a:pPr>
                      <a:r>
                        <a:rPr lang="en" sz="1200" b="1">
                          <a:solidFill>
                            <a:srgbClr val="FFFFFF"/>
                          </a:solidFill>
                        </a:rPr>
                        <a:t>Python Command</a:t>
                      </a:r>
                      <a:endParaRPr sz="1200" b="1">
                        <a:solidFill>
                          <a:srgbClr val="FFFFFF"/>
                        </a:solidFill>
                      </a:endParaRPr>
                    </a:p>
                  </a:txBody>
                  <a:tcPr marL="91425" marR="91425" marT="91425" marB="91425">
                    <a:solidFill>
                      <a:srgbClr val="999999"/>
                    </a:solidFill>
                  </a:tcPr>
                </a:tc>
                <a:tc>
                  <a:txBody>
                    <a:bodyPr/>
                    <a:lstStyle/>
                    <a:p>
                      <a:pPr marL="0" lvl="0" indent="0" algn="l" rtl="0">
                        <a:spcBef>
                          <a:spcPts val="0"/>
                        </a:spcBef>
                        <a:spcAft>
                          <a:spcPts val="0"/>
                        </a:spcAft>
                        <a:buNone/>
                      </a:pPr>
                      <a:r>
                        <a:rPr lang="en" sz="1200" b="1">
                          <a:solidFill>
                            <a:srgbClr val="FFFFFF"/>
                          </a:solidFill>
                        </a:rPr>
                        <a:t>English Translation</a:t>
                      </a:r>
                      <a:endParaRPr sz="1200" b="1">
                        <a:solidFill>
                          <a:srgbClr val="FFFFFF"/>
                        </a:solidFill>
                      </a:endParaRPr>
                    </a:p>
                  </a:txBody>
                  <a:tcPr marL="91425" marR="91425" marT="91425" marB="91425">
                    <a:solidFill>
                      <a:srgbClr val="999999"/>
                    </a:solidFill>
                  </a:tcPr>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Clr>
                          <a:schemeClr val="dk1"/>
                        </a:buClr>
                        <a:buSzPts val="1100"/>
                        <a:buFont typeface="Arial"/>
                        <a:buNone/>
                      </a:pPr>
                      <a:r>
                        <a:rPr lang="en" sz="1200" b="1">
                          <a:solidFill>
                            <a:srgbClr val="666666"/>
                          </a:solidFill>
                          <a:latin typeface="Courier New"/>
                          <a:ea typeface="Courier New"/>
                          <a:cs typeface="Courier New"/>
                          <a:sym typeface="Courier New"/>
                        </a:rPr>
                        <a:t>drone.takeoff()</a:t>
                      </a:r>
                      <a:endParaRPr sz="1200">
                        <a:solidFill>
                          <a:srgbClr val="666666"/>
                        </a:solidFill>
                      </a:endParaRPr>
                    </a:p>
                  </a:txBody>
                  <a:tcPr marL="91425" marR="91425" marT="91425" marB="91425"/>
                </a:tc>
                <a:tc>
                  <a:txBody>
                    <a:bodyPr/>
                    <a:lstStyle/>
                    <a:p>
                      <a:pPr marL="0" lvl="0" indent="0" algn="l" rtl="0">
                        <a:spcBef>
                          <a:spcPts val="0"/>
                        </a:spcBef>
                        <a:spcAft>
                          <a:spcPts val="0"/>
                        </a:spcAft>
                        <a:buNone/>
                      </a:pPr>
                      <a:r>
                        <a:rPr lang="en" sz="1200">
                          <a:solidFill>
                            <a:srgbClr val="666666"/>
                          </a:solidFill>
                        </a:rPr>
                        <a:t>Drone, takeoff.</a:t>
                      </a:r>
                      <a:endParaRPr sz="1200">
                        <a:solidFill>
                          <a:srgbClr val="666666"/>
                        </a:solidFill>
                      </a:endParaRPr>
                    </a:p>
                  </a:txBody>
                  <a:tcPr marL="91425" marR="91425" marT="91425" marB="91425"/>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Clr>
                          <a:schemeClr val="dk1"/>
                        </a:buClr>
                        <a:buSzPts val="1100"/>
                        <a:buFont typeface="Arial"/>
                        <a:buNone/>
                      </a:pPr>
                      <a:r>
                        <a:rPr lang="en" sz="1200" b="1">
                          <a:solidFill>
                            <a:srgbClr val="666666"/>
                          </a:solidFill>
                          <a:latin typeface="Courier New"/>
                          <a:ea typeface="Courier New"/>
                          <a:cs typeface="Courier New"/>
                          <a:sym typeface="Courier New"/>
                        </a:rPr>
                        <a:t>drone.land()</a:t>
                      </a:r>
                      <a:endParaRPr sz="1200">
                        <a:solidFill>
                          <a:srgbClr val="666666"/>
                        </a:solidFill>
                      </a:endParaRPr>
                    </a:p>
                  </a:txBody>
                  <a:tcPr marL="91425" marR="91425" marT="91425" marB="91425"/>
                </a:tc>
                <a:tc>
                  <a:txBody>
                    <a:bodyPr/>
                    <a:lstStyle/>
                    <a:p>
                      <a:pPr marL="0" lvl="0" indent="0" algn="l" rtl="0">
                        <a:spcBef>
                          <a:spcPts val="0"/>
                        </a:spcBef>
                        <a:spcAft>
                          <a:spcPts val="0"/>
                        </a:spcAft>
                        <a:buNone/>
                      </a:pPr>
                      <a:r>
                        <a:rPr lang="en" sz="1200">
                          <a:solidFill>
                            <a:srgbClr val="666666"/>
                          </a:solidFill>
                        </a:rPr>
                        <a:t>Drone, land.</a:t>
                      </a:r>
                      <a:endParaRPr sz="1200">
                        <a:solidFill>
                          <a:srgbClr val="666666"/>
                        </a:solidFill>
                      </a:endParaRPr>
                    </a:p>
                  </a:txBody>
                  <a:tcPr marL="91425" marR="91425" marT="91425" marB="91425"/>
                </a:tc>
                <a:extLst>
                  <a:ext uri="{0D108BD9-81ED-4DB2-BD59-A6C34878D82A}">
                    <a16:rowId xmlns:a16="http://schemas.microsoft.com/office/drawing/2014/main" val="10002"/>
                  </a:ext>
                </a:extLst>
              </a:tr>
              <a:tr h="381000">
                <a:tc>
                  <a:txBody>
                    <a:bodyPr/>
                    <a:lstStyle/>
                    <a:p>
                      <a:pPr marL="0" lvl="0" indent="0" algn="l" rtl="0">
                        <a:spcBef>
                          <a:spcPts val="0"/>
                        </a:spcBef>
                        <a:spcAft>
                          <a:spcPts val="0"/>
                        </a:spcAft>
                        <a:buNone/>
                      </a:pPr>
                      <a:r>
                        <a:rPr lang="en" sz="1200" b="1">
                          <a:solidFill>
                            <a:srgbClr val="666666"/>
                          </a:solidFill>
                          <a:latin typeface="Courier New"/>
                          <a:ea typeface="Courier New"/>
                          <a:cs typeface="Courier New"/>
                          <a:sym typeface="Courier New"/>
                        </a:rPr>
                        <a:t>drone.up(25)</a:t>
                      </a:r>
                      <a:endParaRPr sz="1200">
                        <a:solidFill>
                          <a:srgbClr val="666666"/>
                        </a:solidFill>
                      </a:endParaRPr>
                    </a:p>
                  </a:txBody>
                  <a:tcPr marL="91425" marR="91425" marT="91425" marB="91425"/>
                </a:tc>
                <a:tc>
                  <a:txBody>
                    <a:bodyPr/>
                    <a:lstStyle/>
                    <a:p>
                      <a:pPr marL="0" lvl="0" indent="0" algn="l" rtl="0">
                        <a:spcBef>
                          <a:spcPts val="0"/>
                        </a:spcBef>
                        <a:spcAft>
                          <a:spcPts val="0"/>
                        </a:spcAft>
                        <a:buNone/>
                      </a:pPr>
                      <a:r>
                        <a:rPr lang="en" sz="1200">
                          <a:solidFill>
                            <a:srgbClr val="666666"/>
                          </a:solidFill>
                        </a:rPr>
                        <a:t>Drone, fly up 25 centimeters.</a:t>
                      </a:r>
                      <a:endParaRPr sz="1200">
                        <a:solidFill>
                          <a:srgbClr val="666666"/>
                        </a:solidFill>
                      </a:endParaRPr>
                    </a:p>
                  </a:txBody>
                  <a:tcPr marL="91425" marR="91425" marT="91425" marB="91425"/>
                </a:tc>
                <a:extLst>
                  <a:ext uri="{0D108BD9-81ED-4DB2-BD59-A6C34878D82A}">
                    <a16:rowId xmlns:a16="http://schemas.microsoft.com/office/drawing/2014/main" val="10003"/>
                  </a:ext>
                </a:extLst>
              </a:tr>
              <a:tr h="381000">
                <a:tc>
                  <a:txBody>
                    <a:bodyPr/>
                    <a:lstStyle/>
                    <a:p>
                      <a:pPr marL="0" lvl="0" indent="0" algn="l" rtl="0">
                        <a:spcBef>
                          <a:spcPts val="0"/>
                        </a:spcBef>
                        <a:spcAft>
                          <a:spcPts val="0"/>
                        </a:spcAft>
                        <a:buNone/>
                      </a:pPr>
                      <a:r>
                        <a:rPr lang="en" sz="1200" b="1">
                          <a:solidFill>
                            <a:srgbClr val="666666"/>
                          </a:solidFill>
                          <a:latin typeface="Courier New"/>
                          <a:ea typeface="Courier New"/>
                          <a:cs typeface="Courier New"/>
                          <a:sym typeface="Courier New"/>
                        </a:rPr>
                        <a:t>drone.down(25)</a:t>
                      </a:r>
                      <a:endParaRPr sz="1200">
                        <a:solidFill>
                          <a:srgbClr val="666666"/>
                        </a:solidFill>
                      </a:endParaRPr>
                    </a:p>
                  </a:txBody>
                  <a:tcPr marL="91425" marR="91425" marT="91425" marB="91425"/>
                </a:tc>
                <a:tc>
                  <a:txBody>
                    <a:bodyPr/>
                    <a:lstStyle/>
                    <a:p>
                      <a:pPr marL="0" lvl="0" indent="0" algn="l" rtl="0">
                        <a:spcBef>
                          <a:spcPts val="0"/>
                        </a:spcBef>
                        <a:spcAft>
                          <a:spcPts val="0"/>
                        </a:spcAft>
                        <a:buClr>
                          <a:schemeClr val="dk1"/>
                        </a:buClr>
                        <a:buSzPts val="1100"/>
                        <a:buFont typeface="Arial"/>
                        <a:buNone/>
                      </a:pPr>
                      <a:r>
                        <a:rPr lang="en" sz="1200">
                          <a:solidFill>
                            <a:srgbClr val="666666"/>
                          </a:solidFill>
                        </a:rPr>
                        <a:t>Drone, fly down 25 centimeters.</a:t>
                      </a:r>
                      <a:endParaRPr sz="1200">
                        <a:solidFill>
                          <a:srgbClr val="666666"/>
                        </a:solidFill>
                      </a:endParaRPr>
                    </a:p>
                  </a:txBody>
                  <a:tcPr marL="91425" marR="91425" marT="91425" marB="91425"/>
                </a:tc>
                <a:extLst>
                  <a:ext uri="{0D108BD9-81ED-4DB2-BD59-A6C34878D82A}">
                    <a16:rowId xmlns:a16="http://schemas.microsoft.com/office/drawing/2014/main" val="10004"/>
                  </a:ext>
                </a:extLst>
              </a:tr>
              <a:tr h="381000">
                <a:tc>
                  <a:txBody>
                    <a:bodyPr/>
                    <a:lstStyle/>
                    <a:p>
                      <a:pPr marL="0" lvl="0" indent="0" algn="l" rtl="0">
                        <a:spcBef>
                          <a:spcPts val="0"/>
                        </a:spcBef>
                        <a:spcAft>
                          <a:spcPts val="0"/>
                        </a:spcAft>
                        <a:buNone/>
                      </a:pPr>
                      <a:r>
                        <a:rPr lang="en" sz="1200" b="1">
                          <a:solidFill>
                            <a:srgbClr val="666666"/>
                          </a:solidFill>
                          <a:latin typeface="Courier New"/>
                          <a:ea typeface="Courier New"/>
                          <a:cs typeface="Courier New"/>
                          <a:sym typeface="Courier New"/>
                        </a:rPr>
                        <a:t>drone.left(25)</a:t>
                      </a:r>
                      <a:endParaRPr sz="1200">
                        <a:solidFill>
                          <a:srgbClr val="666666"/>
                        </a:solidFill>
                      </a:endParaRPr>
                    </a:p>
                  </a:txBody>
                  <a:tcPr marL="91425" marR="91425" marT="91425" marB="91425"/>
                </a:tc>
                <a:tc>
                  <a:txBody>
                    <a:bodyPr/>
                    <a:lstStyle/>
                    <a:p>
                      <a:pPr marL="0" lvl="0" indent="0" algn="l" rtl="0">
                        <a:spcBef>
                          <a:spcPts val="0"/>
                        </a:spcBef>
                        <a:spcAft>
                          <a:spcPts val="0"/>
                        </a:spcAft>
                        <a:buClr>
                          <a:schemeClr val="dk1"/>
                        </a:buClr>
                        <a:buSzPts val="1100"/>
                        <a:buFont typeface="Arial"/>
                        <a:buNone/>
                      </a:pPr>
                      <a:r>
                        <a:rPr lang="en" sz="1200">
                          <a:solidFill>
                            <a:srgbClr val="666666"/>
                          </a:solidFill>
                        </a:rPr>
                        <a:t>Drone, fly left 25 centimeters.</a:t>
                      </a:r>
                      <a:endParaRPr sz="1200">
                        <a:solidFill>
                          <a:srgbClr val="666666"/>
                        </a:solidFill>
                      </a:endParaRPr>
                    </a:p>
                  </a:txBody>
                  <a:tcPr marL="91425" marR="91425" marT="91425" marB="91425"/>
                </a:tc>
                <a:extLst>
                  <a:ext uri="{0D108BD9-81ED-4DB2-BD59-A6C34878D82A}">
                    <a16:rowId xmlns:a16="http://schemas.microsoft.com/office/drawing/2014/main" val="10005"/>
                  </a:ext>
                </a:extLst>
              </a:tr>
              <a:tr h="381000">
                <a:tc>
                  <a:txBody>
                    <a:bodyPr/>
                    <a:lstStyle/>
                    <a:p>
                      <a:pPr marL="0" lvl="0" indent="0" algn="l" rtl="0">
                        <a:spcBef>
                          <a:spcPts val="0"/>
                        </a:spcBef>
                        <a:spcAft>
                          <a:spcPts val="0"/>
                        </a:spcAft>
                        <a:buNone/>
                      </a:pPr>
                      <a:r>
                        <a:rPr lang="en" sz="1200" b="1">
                          <a:solidFill>
                            <a:srgbClr val="666666"/>
                          </a:solidFill>
                          <a:latin typeface="Courier New"/>
                          <a:ea typeface="Courier New"/>
                          <a:cs typeface="Courier New"/>
                          <a:sym typeface="Courier New"/>
                        </a:rPr>
                        <a:t>drone.right(25)</a:t>
                      </a:r>
                      <a:endParaRPr sz="1200">
                        <a:solidFill>
                          <a:srgbClr val="666666"/>
                        </a:solidFill>
                      </a:endParaRPr>
                    </a:p>
                  </a:txBody>
                  <a:tcPr marL="91425" marR="91425" marT="91425" marB="91425"/>
                </a:tc>
                <a:tc>
                  <a:txBody>
                    <a:bodyPr/>
                    <a:lstStyle/>
                    <a:p>
                      <a:pPr marL="0" lvl="0" indent="0" algn="l" rtl="0">
                        <a:spcBef>
                          <a:spcPts val="0"/>
                        </a:spcBef>
                        <a:spcAft>
                          <a:spcPts val="0"/>
                        </a:spcAft>
                        <a:buClr>
                          <a:schemeClr val="dk1"/>
                        </a:buClr>
                        <a:buSzPts val="1100"/>
                        <a:buFont typeface="Arial"/>
                        <a:buNone/>
                      </a:pPr>
                      <a:r>
                        <a:rPr lang="en" sz="1200">
                          <a:solidFill>
                            <a:srgbClr val="666666"/>
                          </a:solidFill>
                        </a:rPr>
                        <a:t>Drone, fly right 25 centimeters.</a:t>
                      </a:r>
                      <a:endParaRPr sz="1200">
                        <a:solidFill>
                          <a:srgbClr val="666666"/>
                        </a:solidFill>
                      </a:endParaRPr>
                    </a:p>
                  </a:txBody>
                  <a:tcPr marL="91425" marR="91425" marT="91425" marB="91425"/>
                </a:tc>
                <a:extLst>
                  <a:ext uri="{0D108BD9-81ED-4DB2-BD59-A6C34878D82A}">
                    <a16:rowId xmlns:a16="http://schemas.microsoft.com/office/drawing/2014/main" val="10006"/>
                  </a:ext>
                </a:extLst>
              </a:tr>
              <a:tr h="381000">
                <a:tc>
                  <a:txBody>
                    <a:bodyPr/>
                    <a:lstStyle/>
                    <a:p>
                      <a:pPr marL="0" lvl="0" indent="0" algn="l" rtl="0">
                        <a:spcBef>
                          <a:spcPts val="0"/>
                        </a:spcBef>
                        <a:spcAft>
                          <a:spcPts val="0"/>
                        </a:spcAft>
                        <a:buNone/>
                      </a:pPr>
                      <a:r>
                        <a:rPr lang="en" sz="1200" b="1">
                          <a:solidFill>
                            <a:srgbClr val="666666"/>
                          </a:solidFill>
                          <a:latin typeface="Courier New"/>
                          <a:ea typeface="Courier New"/>
                          <a:cs typeface="Courier New"/>
                          <a:sym typeface="Courier New"/>
                        </a:rPr>
                        <a:t>drone.forward(50)</a:t>
                      </a:r>
                      <a:endParaRPr sz="1200">
                        <a:solidFill>
                          <a:srgbClr val="666666"/>
                        </a:solidFill>
                      </a:endParaRPr>
                    </a:p>
                  </a:txBody>
                  <a:tcPr marL="91425" marR="91425" marT="91425" marB="91425"/>
                </a:tc>
                <a:tc>
                  <a:txBody>
                    <a:bodyPr/>
                    <a:lstStyle/>
                    <a:p>
                      <a:pPr marL="0" lvl="0" indent="0" algn="l" rtl="0">
                        <a:spcBef>
                          <a:spcPts val="0"/>
                        </a:spcBef>
                        <a:spcAft>
                          <a:spcPts val="0"/>
                        </a:spcAft>
                        <a:buClr>
                          <a:schemeClr val="dk1"/>
                        </a:buClr>
                        <a:buSzPts val="1100"/>
                        <a:buFont typeface="Arial"/>
                        <a:buNone/>
                      </a:pPr>
                      <a:r>
                        <a:rPr lang="en" sz="1200">
                          <a:solidFill>
                            <a:srgbClr val="666666"/>
                          </a:solidFill>
                        </a:rPr>
                        <a:t>Drone, fly forward 50 centimeters.</a:t>
                      </a:r>
                      <a:endParaRPr sz="1200">
                        <a:solidFill>
                          <a:srgbClr val="666666"/>
                        </a:solidFill>
                      </a:endParaRPr>
                    </a:p>
                  </a:txBody>
                  <a:tcPr marL="91425" marR="91425" marT="91425" marB="91425"/>
                </a:tc>
                <a:extLst>
                  <a:ext uri="{0D108BD9-81ED-4DB2-BD59-A6C34878D82A}">
                    <a16:rowId xmlns:a16="http://schemas.microsoft.com/office/drawing/2014/main" val="10007"/>
                  </a:ext>
                </a:extLst>
              </a:tr>
              <a:tr h="381000">
                <a:tc>
                  <a:txBody>
                    <a:bodyPr/>
                    <a:lstStyle/>
                    <a:p>
                      <a:pPr marL="0" lvl="0" indent="0" algn="l" rtl="0">
                        <a:spcBef>
                          <a:spcPts val="0"/>
                        </a:spcBef>
                        <a:spcAft>
                          <a:spcPts val="0"/>
                        </a:spcAft>
                        <a:buNone/>
                      </a:pPr>
                      <a:r>
                        <a:rPr lang="en" sz="1200" b="1">
                          <a:solidFill>
                            <a:srgbClr val="666666"/>
                          </a:solidFill>
                          <a:latin typeface="Courier New"/>
                          <a:ea typeface="Courier New"/>
                          <a:cs typeface="Courier New"/>
                          <a:sym typeface="Courier New"/>
                        </a:rPr>
                        <a:t>drone.back(50)</a:t>
                      </a:r>
                      <a:endParaRPr sz="1200">
                        <a:solidFill>
                          <a:srgbClr val="666666"/>
                        </a:solidFill>
                      </a:endParaRPr>
                    </a:p>
                  </a:txBody>
                  <a:tcPr marL="91425" marR="91425" marT="91425" marB="91425"/>
                </a:tc>
                <a:tc>
                  <a:txBody>
                    <a:bodyPr/>
                    <a:lstStyle/>
                    <a:p>
                      <a:pPr marL="0" lvl="0" indent="0" algn="l" rtl="0">
                        <a:spcBef>
                          <a:spcPts val="0"/>
                        </a:spcBef>
                        <a:spcAft>
                          <a:spcPts val="0"/>
                        </a:spcAft>
                        <a:buClr>
                          <a:schemeClr val="dk1"/>
                        </a:buClr>
                        <a:buSzPts val="1100"/>
                        <a:buFont typeface="Arial"/>
                        <a:buNone/>
                      </a:pPr>
                      <a:r>
                        <a:rPr lang="en" sz="1200">
                          <a:solidFill>
                            <a:srgbClr val="666666"/>
                          </a:solidFill>
                        </a:rPr>
                        <a:t>Drone, fly backward 50 centimeters.</a:t>
                      </a:r>
                      <a:endParaRPr sz="1200">
                        <a:solidFill>
                          <a:srgbClr val="666666"/>
                        </a:solidFill>
                      </a:endParaRPr>
                    </a:p>
                  </a:txBody>
                  <a:tcPr marL="91425" marR="91425" marT="91425" marB="91425"/>
                </a:tc>
                <a:extLst>
                  <a:ext uri="{0D108BD9-81ED-4DB2-BD59-A6C34878D82A}">
                    <a16:rowId xmlns:a16="http://schemas.microsoft.com/office/drawing/2014/main" val="10008"/>
                  </a:ext>
                </a:extLst>
              </a:tr>
              <a:tr h="381000">
                <a:tc>
                  <a:txBody>
                    <a:bodyPr/>
                    <a:lstStyle/>
                    <a:p>
                      <a:pPr marL="0" lvl="0" indent="0" algn="l" rtl="0">
                        <a:spcBef>
                          <a:spcPts val="0"/>
                        </a:spcBef>
                        <a:spcAft>
                          <a:spcPts val="0"/>
                        </a:spcAft>
                        <a:buClr>
                          <a:schemeClr val="dk1"/>
                        </a:buClr>
                        <a:buSzPts val="1100"/>
                        <a:buFont typeface="Arial"/>
                        <a:buNone/>
                      </a:pPr>
                      <a:r>
                        <a:rPr lang="en" sz="1200" b="1">
                          <a:solidFill>
                            <a:srgbClr val="666666"/>
                          </a:solidFill>
                          <a:latin typeface="Courier New"/>
                          <a:ea typeface="Courier New"/>
                          <a:cs typeface="Courier New"/>
                          <a:sym typeface="Courier New"/>
                        </a:rPr>
                        <a:t>drone.cw(90)</a:t>
                      </a:r>
                      <a:endParaRPr sz="1200">
                        <a:solidFill>
                          <a:srgbClr val="666666"/>
                        </a:solidFill>
                      </a:endParaRPr>
                    </a:p>
                  </a:txBody>
                  <a:tcPr marL="91425" marR="91425" marT="91425" marB="91425"/>
                </a:tc>
                <a:tc>
                  <a:txBody>
                    <a:bodyPr/>
                    <a:lstStyle/>
                    <a:p>
                      <a:pPr marL="0" lvl="0" indent="0" algn="l" rtl="0">
                        <a:spcBef>
                          <a:spcPts val="0"/>
                        </a:spcBef>
                        <a:spcAft>
                          <a:spcPts val="0"/>
                        </a:spcAft>
                        <a:buClr>
                          <a:schemeClr val="dk1"/>
                        </a:buClr>
                        <a:buSzPts val="1100"/>
                        <a:buFont typeface="Arial"/>
                        <a:buNone/>
                      </a:pPr>
                      <a:r>
                        <a:rPr lang="en" sz="1200">
                          <a:solidFill>
                            <a:srgbClr val="666666"/>
                          </a:solidFill>
                        </a:rPr>
                        <a:t>Drone, rotate in place 90 degree clockwise.</a:t>
                      </a:r>
                      <a:endParaRPr sz="1200">
                        <a:solidFill>
                          <a:srgbClr val="666666"/>
                        </a:solidFill>
                      </a:endParaRPr>
                    </a:p>
                  </a:txBody>
                  <a:tcPr marL="91425" marR="91425" marT="91425" marB="91425"/>
                </a:tc>
                <a:extLst>
                  <a:ext uri="{0D108BD9-81ED-4DB2-BD59-A6C34878D82A}">
                    <a16:rowId xmlns:a16="http://schemas.microsoft.com/office/drawing/2014/main" val="10009"/>
                  </a:ext>
                </a:extLst>
              </a:tr>
              <a:tr h="381000">
                <a:tc>
                  <a:txBody>
                    <a:bodyPr/>
                    <a:lstStyle/>
                    <a:p>
                      <a:pPr marL="0" lvl="0" indent="0" algn="l" rtl="0">
                        <a:spcBef>
                          <a:spcPts val="0"/>
                        </a:spcBef>
                        <a:spcAft>
                          <a:spcPts val="0"/>
                        </a:spcAft>
                        <a:buClr>
                          <a:schemeClr val="dk1"/>
                        </a:buClr>
                        <a:buSzPts val="1100"/>
                        <a:buFont typeface="Arial"/>
                        <a:buNone/>
                      </a:pPr>
                      <a:r>
                        <a:rPr lang="en" sz="1200" b="1">
                          <a:solidFill>
                            <a:srgbClr val="666666"/>
                          </a:solidFill>
                          <a:latin typeface="Courier New"/>
                          <a:ea typeface="Courier New"/>
                          <a:cs typeface="Courier New"/>
                          <a:sym typeface="Courier New"/>
                        </a:rPr>
                        <a:t>drone.ccw(90)</a:t>
                      </a:r>
                      <a:endParaRPr sz="1200">
                        <a:solidFill>
                          <a:srgbClr val="666666"/>
                        </a:solidFill>
                      </a:endParaRPr>
                    </a:p>
                  </a:txBody>
                  <a:tcPr marL="91425" marR="91425" marT="91425" marB="91425"/>
                </a:tc>
                <a:tc>
                  <a:txBody>
                    <a:bodyPr/>
                    <a:lstStyle/>
                    <a:p>
                      <a:pPr marL="0" lvl="0" indent="0" algn="l" rtl="0">
                        <a:spcBef>
                          <a:spcPts val="0"/>
                        </a:spcBef>
                        <a:spcAft>
                          <a:spcPts val="0"/>
                        </a:spcAft>
                        <a:buNone/>
                      </a:pPr>
                      <a:r>
                        <a:rPr lang="en" sz="1200">
                          <a:solidFill>
                            <a:srgbClr val="666666"/>
                          </a:solidFill>
                        </a:rPr>
                        <a:t>Drone, rotate in place 90 degree counterclockwise.</a:t>
                      </a:r>
                      <a:endParaRPr sz="1200">
                        <a:solidFill>
                          <a:srgbClr val="666666"/>
                        </a:solidFill>
                      </a:endParaRPr>
                    </a:p>
                  </a:txBody>
                  <a:tcPr marL="91425" marR="91425" marT="91425" marB="91425"/>
                </a:tc>
                <a:extLst>
                  <a:ext uri="{0D108BD9-81ED-4DB2-BD59-A6C34878D82A}">
                    <a16:rowId xmlns:a16="http://schemas.microsoft.com/office/drawing/2014/main" val="10010"/>
                  </a:ext>
                </a:extLst>
              </a:tr>
              <a:tr h="381000">
                <a:tc>
                  <a:txBody>
                    <a:bodyPr/>
                    <a:lstStyle/>
                    <a:p>
                      <a:pPr marL="0" lvl="0" indent="0" algn="l" rtl="0">
                        <a:spcBef>
                          <a:spcPts val="0"/>
                        </a:spcBef>
                        <a:spcAft>
                          <a:spcPts val="0"/>
                        </a:spcAft>
                        <a:buClr>
                          <a:schemeClr val="dk1"/>
                        </a:buClr>
                        <a:buSzPts val="1100"/>
                        <a:buFont typeface="Arial"/>
                        <a:buNone/>
                      </a:pPr>
                      <a:r>
                        <a:rPr lang="en" sz="1200" b="1">
                          <a:solidFill>
                            <a:srgbClr val="666666"/>
                          </a:solidFill>
                          <a:latin typeface="Courier New"/>
                          <a:ea typeface="Courier New"/>
                          <a:cs typeface="Courier New"/>
                          <a:sym typeface="Courier New"/>
                        </a:rPr>
                        <a:t>drone.flip(“f”)</a:t>
                      </a:r>
                      <a:endParaRPr sz="1200">
                        <a:solidFill>
                          <a:srgbClr val="666666"/>
                        </a:solidFill>
                      </a:endParaRPr>
                    </a:p>
                  </a:txBody>
                  <a:tcPr marL="91425" marR="91425" marT="91425" marB="91425"/>
                </a:tc>
                <a:tc>
                  <a:txBody>
                    <a:bodyPr/>
                    <a:lstStyle/>
                    <a:p>
                      <a:pPr marL="0" lvl="0" indent="0" algn="l" rtl="0">
                        <a:spcBef>
                          <a:spcPts val="0"/>
                        </a:spcBef>
                        <a:spcAft>
                          <a:spcPts val="0"/>
                        </a:spcAft>
                        <a:buNone/>
                      </a:pPr>
                      <a:r>
                        <a:rPr lang="en" sz="1200">
                          <a:solidFill>
                            <a:srgbClr val="666666"/>
                          </a:solidFill>
                        </a:rPr>
                        <a:t>Drone, do a forward flip. Valid params are “f”, “b”, “l” or “r”.</a:t>
                      </a:r>
                      <a:endParaRPr sz="1200">
                        <a:solidFill>
                          <a:srgbClr val="666666"/>
                        </a:solidFill>
                      </a:endParaRPr>
                    </a:p>
                  </a:txBody>
                  <a:tcPr marL="91425" marR="91425" marT="91425" marB="91425"/>
                </a:tc>
                <a:extLst>
                  <a:ext uri="{0D108BD9-81ED-4DB2-BD59-A6C34878D82A}">
                    <a16:rowId xmlns:a16="http://schemas.microsoft.com/office/drawing/2014/main" val="10011"/>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31"/>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solidFill>
                  <a:srgbClr val="666666"/>
                </a:solidFill>
              </a:rPr>
              <a:t>Models and Simulations</a:t>
            </a:r>
            <a:endParaRPr>
              <a:solidFill>
                <a:srgbClr val="666666"/>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solidFill>
                  <a:srgbClr val="666666"/>
                </a:solidFill>
              </a:rPr>
              <a:t>Programming Background</a:t>
            </a:r>
            <a:endParaRPr>
              <a:solidFill>
                <a:srgbClr val="666666"/>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pic>
        <p:nvPicPr>
          <p:cNvPr id="210" name="Google Shape;210;p32"/>
          <p:cNvPicPr preferRelativeResize="0"/>
          <p:nvPr/>
        </p:nvPicPr>
        <p:blipFill>
          <a:blip r:embed="rId3">
            <a:alphaModFix/>
          </a:blip>
          <a:stretch>
            <a:fillRect/>
          </a:stretch>
        </p:blipFill>
        <p:spPr>
          <a:xfrm>
            <a:off x="6123780" y="151575"/>
            <a:ext cx="1958875" cy="661650"/>
          </a:xfrm>
          <a:prstGeom prst="rect">
            <a:avLst/>
          </a:prstGeom>
          <a:noFill/>
          <a:ln>
            <a:noFill/>
          </a:ln>
        </p:spPr>
      </p:pic>
      <p:sp>
        <p:nvSpPr>
          <p:cNvPr id="211" name="Google Shape;211;p32"/>
          <p:cNvSpPr txBox="1">
            <a:spLocks noGrp="1"/>
          </p:cNvSpPr>
          <p:nvPr>
            <p:ph type="body" idx="4294967295"/>
          </p:nvPr>
        </p:nvSpPr>
        <p:spPr>
          <a:xfrm>
            <a:off x="385200" y="994550"/>
            <a:ext cx="8117400" cy="3707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000"/>
              <a:t>How do you think computer programmers test their programs for computer controlled machines like self-driving cars, rockets, and flying drones?</a:t>
            </a:r>
            <a:endParaRPr sz="3000"/>
          </a:p>
          <a:p>
            <a:pPr marL="0" lvl="0" indent="0" algn="l" rtl="0">
              <a:spcBef>
                <a:spcPts val="1600"/>
              </a:spcBef>
              <a:spcAft>
                <a:spcPts val="1600"/>
              </a:spcAft>
              <a:buNone/>
            </a:pPr>
            <a:r>
              <a:rPr lang="en" sz="3000"/>
              <a:t>What happens when the computer program has mistakes in it?</a:t>
            </a:r>
            <a:endParaRPr sz="300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pic>
        <p:nvPicPr>
          <p:cNvPr id="216" name="Google Shape;216;p33"/>
          <p:cNvPicPr preferRelativeResize="0"/>
          <p:nvPr/>
        </p:nvPicPr>
        <p:blipFill>
          <a:blip r:embed="rId3">
            <a:alphaModFix/>
          </a:blip>
          <a:stretch>
            <a:fillRect/>
          </a:stretch>
        </p:blipFill>
        <p:spPr>
          <a:xfrm>
            <a:off x="6123780" y="151575"/>
            <a:ext cx="1958875" cy="661650"/>
          </a:xfrm>
          <a:prstGeom prst="rect">
            <a:avLst/>
          </a:prstGeom>
          <a:noFill/>
          <a:ln>
            <a:noFill/>
          </a:ln>
        </p:spPr>
      </p:pic>
      <p:sp>
        <p:nvSpPr>
          <p:cNvPr id="217" name="Google Shape;217;p33"/>
          <p:cNvSpPr txBox="1">
            <a:spLocks noGrp="1"/>
          </p:cNvSpPr>
          <p:nvPr>
            <p:ph type="body" idx="4294967295"/>
          </p:nvPr>
        </p:nvSpPr>
        <p:spPr>
          <a:xfrm>
            <a:off x="385200" y="994550"/>
            <a:ext cx="8117400" cy="37071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sz="3000"/>
              <a:t>When mistakes in a computer program can cause a machine like a rocket or drone to crash, programmers often use a computer simulation to test the software before using it in the real world.</a:t>
            </a:r>
            <a:endParaRPr sz="300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4"/>
          <p:cNvSpPr/>
          <p:nvPr/>
        </p:nvSpPr>
        <p:spPr>
          <a:xfrm>
            <a:off x="5253825" y="906500"/>
            <a:ext cx="2340900" cy="978900"/>
          </a:xfrm>
          <a:prstGeom prst="rect">
            <a:avLst/>
          </a:prstGeom>
          <a:solidFill>
            <a:srgbClr val="B6D7A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23;p34"/>
          <p:cNvSpPr/>
          <p:nvPr/>
        </p:nvSpPr>
        <p:spPr>
          <a:xfrm>
            <a:off x="1819475" y="892250"/>
            <a:ext cx="2340900" cy="3012600"/>
          </a:xfrm>
          <a:prstGeom prst="rect">
            <a:avLst/>
          </a:prstGeom>
          <a:solidFill>
            <a:srgbClr val="B6D7A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224;p34"/>
          <p:cNvSpPr/>
          <p:nvPr/>
        </p:nvSpPr>
        <p:spPr>
          <a:xfrm>
            <a:off x="2120375" y="2059800"/>
            <a:ext cx="1794900" cy="6507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b="1">
                <a:solidFill>
                  <a:srgbClr val="666666"/>
                </a:solidFill>
              </a:rPr>
              <a:t>Simulation Program</a:t>
            </a:r>
            <a:endParaRPr b="1">
              <a:solidFill>
                <a:srgbClr val="666666"/>
              </a:solidFill>
            </a:endParaRPr>
          </a:p>
        </p:txBody>
      </p:sp>
      <p:sp>
        <p:nvSpPr>
          <p:cNvPr id="225" name="Google Shape;225;p34"/>
          <p:cNvSpPr/>
          <p:nvPr/>
        </p:nvSpPr>
        <p:spPr>
          <a:xfrm>
            <a:off x="2120375" y="1005050"/>
            <a:ext cx="1794900" cy="6507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b="1">
                <a:solidFill>
                  <a:srgbClr val="666666"/>
                </a:solidFill>
              </a:rPr>
              <a:t>Program</a:t>
            </a:r>
            <a:endParaRPr b="1">
              <a:solidFill>
                <a:srgbClr val="666666"/>
              </a:solidFill>
            </a:endParaRPr>
          </a:p>
        </p:txBody>
      </p:sp>
      <p:sp>
        <p:nvSpPr>
          <p:cNvPr id="226" name="Google Shape;226;p34"/>
          <p:cNvSpPr/>
          <p:nvPr/>
        </p:nvSpPr>
        <p:spPr>
          <a:xfrm>
            <a:off x="2120375" y="3114550"/>
            <a:ext cx="1794900" cy="6507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b="1">
                <a:solidFill>
                  <a:srgbClr val="666666"/>
                </a:solidFill>
              </a:rPr>
              <a:t>Test Results</a:t>
            </a:r>
            <a:endParaRPr b="1">
              <a:solidFill>
                <a:srgbClr val="666666"/>
              </a:solidFill>
            </a:endParaRPr>
          </a:p>
        </p:txBody>
      </p:sp>
      <p:cxnSp>
        <p:nvCxnSpPr>
          <p:cNvPr id="227" name="Google Shape;227;p34"/>
          <p:cNvCxnSpPr>
            <a:stCxn id="225" idx="2"/>
            <a:endCxn id="224" idx="0"/>
          </p:cNvCxnSpPr>
          <p:nvPr/>
        </p:nvCxnSpPr>
        <p:spPr>
          <a:xfrm>
            <a:off x="3017825" y="1655750"/>
            <a:ext cx="0" cy="404100"/>
          </a:xfrm>
          <a:prstGeom prst="straightConnector1">
            <a:avLst/>
          </a:prstGeom>
          <a:noFill/>
          <a:ln w="9525" cap="flat" cmpd="sng">
            <a:solidFill>
              <a:schemeClr val="dk2"/>
            </a:solidFill>
            <a:prstDash val="solid"/>
            <a:round/>
            <a:headEnd type="none" w="med" len="med"/>
            <a:tailEnd type="triangle" w="med" len="med"/>
          </a:ln>
        </p:spPr>
      </p:cxnSp>
      <p:cxnSp>
        <p:nvCxnSpPr>
          <p:cNvPr id="228" name="Google Shape;228;p34"/>
          <p:cNvCxnSpPr/>
          <p:nvPr/>
        </p:nvCxnSpPr>
        <p:spPr>
          <a:xfrm>
            <a:off x="3017825" y="2710500"/>
            <a:ext cx="0" cy="404100"/>
          </a:xfrm>
          <a:prstGeom prst="straightConnector1">
            <a:avLst/>
          </a:prstGeom>
          <a:noFill/>
          <a:ln w="9525" cap="flat" cmpd="sng">
            <a:solidFill>
              <a:schemeClr val="dk2"/>
            </a:solidFill>
            <a:prstDash val="solid"/>
            <a:round/>
            <a:headEnd type="none" w="med" len="med"/>
            <a:tailEnd type="triangle" w="med" len="med"/>
          </a:ln>
        </p:spPr>
      </p:cxnSp>
      <p:sp>
        <p:nvSpPr>
          <p:cNvPr id="229" name="Google Shape;229;p34"/>
          <p:cNvSpPr/>
          <p:nvPr/>
        </p:nvSpPr>
        <p:spPr>
          <a:xfrm>
            <a:off x="5526825" y="2059800"/>
            <a:ext cx="1794900" cy="6507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b="1">
                <a:solidFill>
                  <a:srgbClr val="666666"/>
                </a:solidFill>
              </a:rPr>
              <a:t>Real Rocket</a:t>
            </a:r>
            <a:endParaRPr b="1">
              <a:solidFill>
                <a:srgbClr val="666666"/>
              </a:solidFill>
            </a:endParaRPr>
          </a:p>
        </p:txBody>
      </p:sp>
      <p:sp>
        <p:nvSpPr>
          <p:cNvPr id="230" name="Google Shape;230;p34"/>
          <p:cNvSpPr/>
          <p:nvPr/>
        </p:nvSpPr>
        <p:spPr>
          <a:xfrm>
            <a:off x="5526825" y="1005050"/>
            <a:ext cx="1794900" cy="6507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b="1">
                <a:solidFill>
                  <a:srgbClr val="666666"/>
                </a:solidFill>
              </a:rPr>
              <a:t>Program</a:t>
            </a:r>
            <a:endParaRPr b="1">
              <a:solidFill>
                <a:srgbClr val="666666"/>
              </a:solidFill>
            </a:endParaRPr>
          </a:p>
        </p:txBody>
      </p:sp>
      <p:sp>
        <p:nvSpPr>
          <p:cNvPr id="231" name="Google Shape;231;p34"/>
          <p:cNvSpPr/>
          <p:nvPr/>
        </p:nvSpPr>
        <p:spPr>
          <a:xfrm>
            <a:off x="5526825" y="3114550"/>
            <a:ext cx="1794900" cy="6507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b="1">
                <a:solidFill>
                  <a:srgbClr val="666666"/>
                </a:solidFill>
              </a:rPr>
              <a:t>Rocket Flies or Crashes (Real Results)</a:t>
            </a:r>
            <a:endParaRPr b="1">
              <a:solidFill>
                <a:srgbClr val="666666"/>
              </a:solidFill>
            </a:endParaRPr>
          </a:p>
        </p:txBody>
      </p:sp>
      <p:cxnSp>
        <p:nvCxnSpPr>
          <p:cNvPr id="232" name="Google Shape;232;p34"/>
          <p:cNvCxnSpPr>
            <a:stCxn id="230" idx="2"/>
            <a:endCxn id="229" idx="0"/>
          </p:cNvCxnSpPr>
          <p:nvPr/>
        </p:nvCxnSpPr>
        <p:spPr>
          <a:xfrm>
            <a:off x="6424275" y="1655750"/>
            <a:ext cx="0" cy="404100"/>
          </a:xfrm>
          <a:prstGeom prst="straightConnector1">
            <a:avLst/>
          </a:prstGeom>
          <a:noFill/>
          <a:ln w="9525" cap="flat" cmpd="sng">
            <a:solidFill>
              <a:schemeClr val="dk2"/>
            </a:solidFill>
            <a:prstDash val="solid"/>
            <a:round/>
            <a:headEnd type="none" w="med" len="med"/>
            <a:tailEnd type="triangle" w="med" len="med"/>
          </a:ln>
        </p:spPr>
      </p:cxnSp>
      <p:cxnSp>
        <p:nvCxnSpPr>
          <p:cNvPr id="233" name="Google Shape;233;p34"/>
          <p:cNvCxnSpPr/>
          <p:nvPr/>
        </p:nvCxnSpPr>
        <p:spPr>
          <a:xfrm>
            <a:off x="6424275" y="2710500"/>
            <a:ext cx="0" cy="404100"/>
          </a:xfrm>
          <a:prstGeom prst="straightConnector1">
            <a:avLst/>
          </a:prstGeom>
          <a:noFill/>
          <a:ln w="9525" cap="flat" cmpd="sng">
            <a:solidFill>
              <a:schemeClr val="dk2"/>
            </a:solidFill>
            <a:prstDash val="solid"/>
            <a:round/>
            <a:headEnd type="none" w="med" len="med"/>
            <a:tailEnd type="triangle" w="med" len="med"/>
          </a:ln>
        </p:spPr>
      </p:cxnSp>
      <p:sp>
        <p:nvSpPr>
          <p:cNvPr id="234" name="Google Shape;234;p34"/>
          <p:cNvSpPr txBox="1"/>
          <p:nvPr/>
        </p:nvSpPr>
        <p:spPr>
          <a:xfrm>
            <a:off x="2001425" y="328000"/>
            <a:ext cx="2015400" cy="404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b="1">
                <a:solidFill>
                  <a:srgbClr val="666666"/>
                </a:solidFill>
              </a:rPr>
              <a:t>Simulation</a:t>
            </a:r>
            <a:endParaRPr b="1">
              <a:solidFill>
                <a:srgbClr val="666666"/>
              </a:solidFill>
            </a:endParaRPr>
          </a:p>
        </p:txBody>
      </p:sp>
      <p:sp>
        <p:nvSpPr>
          <p:cNvPr id="235" name="Google Shape;235;p34"/>
          <p:cNvSpPr txBox="1"/>
          <p:nvPr/>
        </p:nvSpPr>
        <p:spPr>
          <a:xfrm>
            <a:off x="5416575" y="328000"/>
            <a:ext cx="2015400" cy="404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b="1">
                <a:solidFill>
                  <a:srgbClr val="666666"/>
                </a:solidFill>
              </a:rPr>
              <a:t>Production</a:t>
            </a:r>
            <a:endParaRPr b="1">
              <a:solidFill>
                <a:srgbClr val="666666"/>
              </a:solidFill>
            </a:endParaRPr>
          </a:p>
        </p:txBody>
      </p:sp>
      <p:sp>
        <p:nvSpPr>
          <p:cNvPr id="236" name="Google Shape;236;p34"/>
          <p:cNvSpPr txBox="1"/>
          <p:nvPr/>
        </p:nvSpPr>
        <p:spPr>
          <a:xfrm>
            <a:off x="675150" y="1621550"/>
            <a:ext cx="902700" cy="472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666666"/>
                </a:solidFill>
              </a:rPr>
              <a:t>Software</a:t>
            </a:r>
            <a:endParaRPr>
              <a:solidFill>
                <a:srgbClr val="666666"/>
              </a:solidFill>
            </a:endParaRPr>
          </a:p>
        </p:txBody>
      </p:sp>
      <p:cxnSp>
        <p:nvCxnSpPr>
          <p:cNvPr id="237" name="Google Shape;237;p34"/>
          <p:cNvCxnSpPr>
            <a:stCxn id="236" idx="3"/>
          </p:cNvCxnSpPr>
          <p:nvPr/>
        </p:nvCxnSpPr>
        <p:spPr>
          <a:xfrm>
            <a:off x="1577850" y="1857800"/>
            <a:ext cx="535200" cy="78600"/>
          </a:xfrm>
          <a:prstGeom prst="straightConnector1">
            <a:avLst/>
          </a:prstGeom>
          <a:noFill/>
          <a:ln w="28575" cap="flat" cmpd="sng">
            <a:solidFill>
              <a:schemeClr val="dk2"/>
            </a:solidFill>
            <a:prstDash val="solid"/>
            <a:round/>
            <a:headEnd type="none" w="med" len="med"/>
            <a:tailEnd type="stealth" w="med" len="med"/>
          </a:ln>
        </p:spPr>
      </p:cxnSp>
      <p:sp>
        <p:nvSpPr>
          <p:cNvPr id="238" name="Google Shape;238;p34"/>
          <p:cNvSpPr txBox="1"/>
          <p:nvPr/>
        </p:nvSpPr>
        <p:spPr>
          <a:xfrm>
            <a:off x="7907525" y="1005050"/>
            <a:ext cx="902700" cy="472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666666"/>
                </a:solidFill>
              </a:rPr>
              <a:t>Software</a:t>
            </a:r>
            <a:endParaRPr>
              <a:solidFill>
                <a:srgbClr val="666666"/>
              </a:solidFill>
            </a:endParaRPr>
          </a:p>
        </p:txBody>
      </p:sp>
      <p:cxnSp>
        <p:nvCxnSpPr>
          <p:cNvPr id="239" name="Google Shape;239;p34"/>
          <p:cNvCxnSpPr/>
          <p:nvPr/>
        </p:nvCxnSpPr>
        <p:spPr>
          <a:xfrm flipH="1">
            <a:off x="7408025" y="1241300"/>
            <a:ext cx="575700" cy="238800"/>
          </a:xfrm>
          <a:prstGeom prst="straightConnector1">
            <a:avLst/>
          </a:prstGeom>
          <a:noFill/>
          <a:ln w="19050" cap="flat" cmpd="sng">
            <a:solidFill>
              <a:schemeClr val="dk2"/>
            </a:solidFill>
            <a:prstDash val="solid"/>
            <a:round/>
            <a:headEnd type="none" w="med" len="med"/>
            <a:tailEnd type="stealth" w="med" len="med"/>
          </a:ln>
        </p:spPr>
      </p:cxn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pic>
        <p:nvPicPr>
          <p:cNvPr id="244" name="Google Shape;244;p35"/>
          <p:cNvPicPr preferRelativeResize="0"/>
          <p:nvPr/>
        </p:nvPicPr>
        <p:blipFill>
          <a:blip r:embed="rId3">
            <a:alphaModFix/>
          </a:blip>
          <a:stretch>
            <a:fillRect/>
          </a:stretch>
        </p:blipFill>
        <p:spPr>
          <a:xfrm>
            <a:off x="4676575" y="1500275"/>
            <a:ext cx="3909926" cy="2241701"/>
          </a:xfrm>
          <a:prstGeom prst="rect">
            <a:avLst/>
          </a:prstGeom>
          <a:noFill/>
          <a:ln>
            <a:noFill/>
          </a:ln>
        </p:spPr>
      </p:pic>
      <p:pic>
        <p:nvPicPr>
          <p:cNvPr id="245" name="Google Shape;245;p35"/>
          <p:cNvPicPr preferRelativeResize="0"/>
          <p:nvPr/>
        </p:nvPicPr>
        <p:blipFill>
          <a:blip r:embed="rId4">
            <a:alphaModFix/>
          </a:blip>
          <a:stretch>
            <a:fillRect/>
          </a:stretch>
        </p:blipFill>
        <p:spPr>
          <a:xfrm>
            <a:off x="1135525" y="1724187"/>
            <a:ext cx="3223997" cy="1695125"/>
          </a:xfrm>
          <a:prstGeom prst="rect">
            <a:avLst/>
          </a:prstGeom>
          <a:noFill/>
          <a:ln>
            <a:noFill/>
          </a:ln>
        </p:spPr>
      </p:pic>
      <p:pic>
        <p:nvPicPr>
          <p:cNvPr id="246" name="Google Shape;246;p35"/>
          <p:cNvPicPr preferRelativeResize="0"/>
          <p:nvPr/>
        </p:nvPicPr>
        <p:blipFill>
          <a:blip r:embed="rId5">
            <a:alphaModFix/>
          </a:blip>
          <a:stretch>
            <a:fillRect/>
          </a:stretch>
        </p:blipFill>
        <p:spPr>
          <a:xfrm>
            <a:off x="341538" y="78925"/>
            <a:ext cx="370008" cy="4838708"/>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36"/>
          <p:cNvSpPr txBox="1">
            <a:spLocks noGrp="1"/>
          </p:cNvSpPr>
          <p:nvPr>
            <p:ph type="body" idx="4294967295"/>
          </p:nvPr>
        </p:nvSpPr>
        <p:spPr>
          <a:xfrm>
            <a:off x="385200" y="994550"/>
            <a:ext cx="8117400" cy="37071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sz="3000"/>
              <a:t>So, we are also going to use simulation to program our drone flights. This will allow us to test our program before we send it to a real drone.</a:t>
            </a:r>
            <a:endParaRPr sz="300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pic>
        <p:nvPicPr>
          <p:cNvPr id="256" name="Google Shape;256;p37"/>
          <p:cNvPicPr preferRelativeResize="0"/>
          <p:nvPr/>
        </p:nvPicPr>
        <p:blipFill>
          <a:blip r:embed="rId3">
            <a:alphaModFix/>
          </a:blip>
          <a:stretch>
            <a:fillRect/>
          </a:stretch>
        </p:blipFill>
        <p:spPr>
          <a:xfrm>
            <a:off x="393825" y="1712788"/>
            <a:ext cx="5064573" cy="1717924"/>
          </a:xfrm>
          <a:prstGeom prst="rect">
            <a:avLst/>
          </a:prstGeom>
          <a:noFill/>
          <a:ln>
            <a:noFill/>
          </a:ln>
        </p:spPr>
      </p:pic>
      <p:sp>
        <p:nvSpPr>
          <p:cNvPr id="257" name="Google Shape;257;p37"/>
          <p:cNvSpPr txBox="1">
            <a:spLocks noGrp="1"/>
          </p:cNvSpPr>
          <p:nvPr>
            <p:ph type="body" idx="4294967295"/>
          </p:nvPr>
        </p:nvSpPr>
        <p:spPr>
          <a:xfrm>
            <a:off x="742100" y="333225"/>
            <a:ext cx="7812900" cy="7182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a:t>Once we open up Jupyter in our web browser, we can start writing our drone simulation program. The two commands shown below get us started.</a:t>
            </a:r>
            <a:endParaRPr/>
          </a:p>
        </p:txBody>
      </p:sp>
      <p:sp>
        <p:nvSpPr>
          <p:cNvPr id="258" name="Google Shape;258;p37"/>
          <p:cNvSpPr txBox="1">
            <a:spLocks noGrp="1"/>
          </p:cNvSpPr>
          <p:nvPr>
            <p:ph type="body" idx="4294967295"/>
          </p:nvPr>
        </p:nvSpPr>
        <p:spPr>
          <a:xfrm>
            <a:off x="5797600" y="2406425"/>
            <a:ext cx="2916000" cy="5211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sz="1400" b="1"/>
              <a:t>This command loads our simulation software.</a:t>
            </a:r>
            <a:endParaRPr sz="1400" b="1"/>
          </a:p>
        </p:txBody>
      </p:sp>
      <p:cxnSp>
        <p:nvCxnSpPr>
          <p:cNvPr id="259" name="Google Shape;259;p37"/>
          <p:cNvCxnSpPr>
            <a:stCxn id="258" idx="1"/>
          </p:cNvCxnSpPr>
          <p:nvPr/>
        </p:nvCxnSpPr>
        <p:spPr>
          <a:xfrm flipH="1">
            <a:off x="2561200" y="2666975"/>
            <a:ext cx="3236400" cy="270900"/>
          </a:xfrm>
          <a:prstGeom prst="straightConnector1">
            <a:avLst/>
          </a:prstGeom>
          <a:noFill/>
          <a:ln w="28575" cap="flat" cmpd="sng">
            <a:solidFill>
              <a:schemeClr val="dk2"/>
            </a:solidFill>
            <a:prstDash val="solid"/>
            <a:round/>
            <a:headEnd type="none" w="med" len="med"/>
            <a:tailEnd type="stealth" w="med" len="med"/>
          </a:ln>
        </p:spPr>
      </p:cxnSp>
      <p:sp>
        <p:nvSpPr>
          <p:cNvPr id="260" name="Google Shape;260;p37"/>
          <p:cNvSpPr txBox="1">
            <a:spLocks noGrp="1"/>
          </p:cNvSpPr>
          <p:nvPr>
            <p:ph type="body" idx="4294967295"/>
          </p:nvPr>
        </p:nvSpPr>
        <p:spPr>
          <a:xfrm>
            <a:off x="4050050" y="3797450"/>
            <a:ext cx="2916000" cy="5211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sz="1400" b="1"/>
              <a:t>This command makes a Python object called “drone”.</a:t>
            </a:r>
            <a:endParaRPr sz="1400" b="1"/>
          </a:p>
        </p:txBody>
      </p:sp>
      <p:cxnSp>
        <p:nvCxnSpPr>
          <p:cNvPr id="261" name="Google Shape;261;p37"/>
          <p:cNvCxnSpPr>
            <a:stCxn id="260" idx="1"/>
          </p:cNvCxnSpPr>
          <p:nvPr/>
        </p:nvCxnSpPr>
        <p:spPr>
          <a:xfrm rot="10800000">
            <a:off x="3180650" y="3315800"/>
            <a:ext cx="869400" cy="742200"/>
          </a:xfrm>
          <a:prstGeom prst="straightConnector1">
            <a:avLst/>
          </a:prstGeom>
          <a:noFill/>
          <a:ln w="28575" cap="flat" cmpd="sng">
            <a:solidFill>
              <a:schemeClr val="dk2"/>
            </a:solidFill>
            <a:prstDash val="solid"/>
            <a:round/>
            <a:headEnd type="none" w="med" len="med"/>
            <a:tailEnd type="stealth" w="med" len="med"/>
          </a:ln>
        </p:spPr>
      </p:cxn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38"/>
          <p:cNvSpPr txBox="1">
            <a:spLocks noGrp="1"/>
          </p:cNvSpPr>
          <p:nvPr>
            <p:ph type="body" idx="4294967295"/>
          </p:nvPr>
        </p:nvSpPr>
        <p:spPr>
          <a:xfrm>
            <a:off x="742100" y="333225"/>
            <a:ext cx="7812900" cy="7182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a:t>If our commands are run correctly, we should see the following output.</a:t>
            </a:r>
            <a:endParaRPr/>
          </a:p>
        </p:txBody>
      </p:sp>
      <p:pic>
        <p:nvPicPr>
          <p:cNvPr id="267" name="Google Shape;267;p38"/>
          <p:cNvPicPr preferRelativeResize="0"/>
          <p:nvPr/>
        </p:nvPicPr>
        <p:blipFill>
          <a:blip r:embed="rId3">
            <a:alphaModFix/>
          </a:blip>
          <a:stretch>
            <a:fillRect/>
          </a:stretch>
        </p:blipFill>
        <p:spPr>
          <a:xfrm>
            <a:off x="601338" y="1214325"/>
            <a:ext cx="7941332" cy="3787273"/>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39"/>
          <p:cNvSpPr txBox="1">
            <a:spLocks noGrp="1"/>
          </p:cNvSpPr>
          <p:nvPr>
            <p:ph type="body" idx="4294967295"/>
          </p:nvPr>
        </p:nvSpPr>
        <p:spPr>
          <a:xfrm>
            <a:off x="385200" y="994550"/>
            <a:ext cx="8117400" cy="37071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sz="3000"/>
              <a:t>What do you think our simulation will do if we make a mistake in our program? For example, what it we try to flip the drone before we take off?</a:t>
            </a:r>
            <a:endParaRPr sz="300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pic>
        <p:nvPicPr>
          <p:cNvPr id="277" name="Google Shape;277;p40"/>
          <p:cNvPicPr preferRelativeResize="0"/>
          <p:nvPr/>
        </p:nvPicPr>
        <p:blipFill rotWithShape="1">
          <a:blip r:embed="rId3">
            <a:alphaModFix/>
          </a:blip>
          <a:srcRect l="-1153"/>
          <a:stretch/>
        </p:blipFill>
        <p:spPr>
          <a:xfrm>
            <a:off x="42000" y="740250"/>
            <a:ext cx="5101277" cy="3364050"/>
          </a:xfrm>
          <a:prstGeom prst="rect">
            <a:avLst/>
          </a:prstGeom>
          <a:noFill/>
          <a:ln>
            <a:noFill/>
          </a:ln>
        </p:spPr>
      </p:pic>
      <p:sp>
        <p:nvSpPr>
          <p:cNvPr id="278" name="Google Shape;278;p40"/>
          <p:cNvSpPr txBox="1">
            <a:spLocks noGrp="1"/>
          </p:cNvSpPr>
          <p:nvPr>
            <p:ph type="body" idx="4294967295"/>
          </p:nvPr>
        </p:nvSpPr>
        <p:spPr>
          <a:xfrm>
            <a:off x="5507700" y="1786413"/>
            <a:ext cx="3288600" cy="12717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sz="1400" b="1"/>
              <a:t>This is what an error looks like. We can see at the bottom, that the error tells us what we did wrong.</a:t>
            </a:r>
            <a:endParaRPr sz="1400" b="1"/>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p41"/>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solidFill>
                  <a:srgbClr val="666666"/>
                </a:solidFill>
              </a:rPr>
              <a:t>Drone Program Commands</a:t>
            </a:r>
            <a:endParaRPr>
              <a:solidFill>
                <a:srgbClr val="666666"/>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Google Shape;65;p15"/>
          <p:cNvSpPr txBox="1">
            <a:spLocks noGrp="1"/>
          </p:cNvSpPr>
          <p:nvPr>
            <p:ph type="body" idx="1"/>
          </p:nvPr>
        </p:nvSpPr>
        <p:spPr>
          <a:xfrm>
            <a:off x="322225" y="910575"/>
            <a:ext cx="43059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sz="3000"/>
              <a:t>Did you know that instead of using a remote controller or mobile app, that you can write a computer program to fly a drone?</a:t>
            </a:r>
            <a:endParaRPr sz="3000"/>
          </a:p>
        </p:txBody>
      </p:sp>
      <p:pic>
        <p:nvPicPr>
          <p:cNvPr id="66" name="Google Shape;66;p15"/>
          <p:cNvPicPr preferRelativeResize="0"/>
          <p:nvPr/>
        </p:nvPicPr>
        <p:blipFill>
          <a:blip r:embed="rId3">
            <a:alphaModFix/>
          </a:blip>
          <a:stretch>
            <a:fillRect/>
          </a:stretch>
        </p:blipFill>
        <p:spPr>
          <a:xfrm>
            <a:off x="4717400" y="568175"/>
            <a:ext cx="4221600" cy="422160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42"/>
          <p:cNvSpPr txBox="1">
            <a:spLocks noGrp="1"/>
          </p:cNvSpPr>
          <p:nvPr>
            <p:ph type="body" idx="4294967295"/>
          </p:nvPr>
        </p:nvSpPr>
        <p:spPr>
          <a:xfrm>
            <a:off x="703500" y="2083775"/>
            <a:ext cx="4317300" cy="863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000" b="1">
                <a:latin typeface="Courier New"/>
                <a:ea typeface="Courier New"/>
                <a:cs typeface="Courier New"/>
                <a:sym typeface="Courier New"/>
              </a:rPr>
              <a:t>drone.forward(50)</a:t>
            </a:r>
            <a:endParaRPr sz="3000" b="1">
              <a:latin typeface="Courier New"/>
              <a:ea typeface="Courier New"/>
              <a:cs typeface="Courier New"/>
              <a:sym typeface="Courier New"/>
            </a:endParaRPr>
          </a:p>
          <a:p>
            <a:pPr marL="0" lvl="0" indent="0" algn="l" rtl="0">
              <a:spcBef>
                <a:spcPts val="1600"/>
              </a:spcBef>
              <a:spcAft>
                <a:spcPts val="1600"/>
              </a:spcAft>
              <a:buNone/>
            </a:pPr>
            <a:endParaRPr sz="3000" b="1">
              <a:latin typeface="Courier New"/>
              <a:ea typeface="Courier New"/>
              <a:cs typeface="Courier New"/>
              <a:sym typeface="Courier New"/>
            </a:endParaRPr>
          </a:p>
        </p:txBody>
      </p:sp>
      <p:pic>
        <p:nvPicPr>
          <p:cNvPr id="289" name="Google Shape;289;p42"/>
          <p:cNvPicPr preferRelativeResize="0"/>
          <p:nvPr/>
        </p:nvPicPr>
        <p:blipFill>
          <a:blip r:embed="rId3">
            <a:alphaModFix/>
          </a:blip>
          <a:stretch>
            <a:fillRect/>
          </a:stretch>
        </p:blipFill>
        <p:spPr>
          <a:xfrm>
            <a:off x="6309950" y="1572500"/>
            <a:ext cx="1885950" cy="1885950"/>
          </a:xfrm>
          <a:prstGeom prst="rect">
            <a:avLst/>
          </a:prstGeom>
          <a:noFill/>
          <a:ln>
            <a:noFill/>
          </a:ln>
        </p:spPr>
      </p:pic>
      <p:sp>
        <p:nvSpPr>
          <p:cNvPr id="290" name="Google Shape;290;p42"/>
          <p:cNvSpPr txBox="1">
            <a:spLocks noGrp="1"/>
          </p:cNvSpPr>
          <p:nvPr>
            <p:ph type="body" idx="4294967295"/>
          </p:nvPr>
        </p:nvSpPr>
        <p:spPr>
          <a:xfrm>
            <a:off x="383975" y="3205550"/>
            <a:ext cx="2916000" cy="5211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sz="1400" b="1"/>
              <a:t>Lower case. No spaces.</a:t>
            </a:r>
            <a:endParaRPr sz="1400" b="1"/>
          </a:p>
        </p:txBody>
      </p:sp>
      <p:cxnSp>
        <p:nvCxnSpPr>
          <p:cNvPr id="291" name="Google Shape;291;p42"/>
          <p:cNvCxnSpPr/>
          <p:nvPr/>
        </p:nvCxnSpPr>
        <p:spPr>
          <a:xfrm rot="10800000" flipH="1">
            <a:off x="1474400" y="2688875"/>
            <a:ext cx="540300" cy="596400"/>
          </a:xfrm>
          <a:prstGeom prst="straightConnector1">
            <a:avLst/>
          </a:prstGeom>
          <a:noFill/>
          <a:ln w="28575" cap="flat" cmpd="sng">
            <a:solidFill>
              <a:schemeClr val="dk2"/>
            </a:solidFill>
            <a:prstDash val="solid"/>
            <a:round/>
            <a:headEnd type="none" w="med" len="med"/>
            <a:tailEnd type="stealth" w="med" len="med"/>
          </a:ln>
        </p:spPr>
      </p:cxnSp>
      <p:sp>
        <p:nvSpPr>
          <p:cNvPr id="292" name="Google Shape;292;p42"/>
          <p:cNvSpPr txBox="1">
            <a:spLocks noGrp="1"/>
          </p:cNvSpPr>
          <p:nvPr>
            <p:ph type="body" idx="4294967295"/>
          </p:nvPr>
        </p:nvSpPr>
        <p:spPr>
          <a:xfrm>
            <a:off x="3162750" y="3285275"/>
            <a:ext cx="2916000" cy="5211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sz="1400" b="1"/>
              <a:t>Whole number without quotation marks.</a:t>
            </a:r>
            <a:endParaRPr sz="1400" b="1"/>
          </a:p>
        </p:txBody>
      </p:sp>
      <p:cxnSp>
        <p:nvCxnSpPr>
          <p:cNvPr id="293" name="Google Shape;293;p42"/>
          <p:cNvCxnSpPr/>
          <p:nvPr/>
        </p:nvCxnSpPr>
        <p:spPr>
          <a:xfrm rot="10800000" flipH="1">
            <a:off x="4186825" y="2688875"/>
            <a:ext cx="6300" cy="641400"/>
          </a:xfrm>
          <a:prstGeom prst="straightConnector1">
            <a:avLst/>
          </a:prstGeom>
          <a:noFill/>
          <a:ln w="28575" cap="flat" cmpd="sng">
            <a:solidFill>
              <a:schemeClr val="dk2"/>
            </a:solidFill>
            <a:prstDash val="solid"/>
            <a:round/>
            <a:headEnd type="none" w="med" len="med"/>
            <a:tailEnd type="stealth" w="med" len="med"/>
          </a:ln>
        </p:spPr>
      </p:cxnSp>
      <p:sp>
        <p:nvSpPr>
          <p:cNvPr id="294" name="Google Shape;294;p42"/>
          <p:cNvSpPr txBox="1">
            <a:spLocks noGrp="1"/>
          </p:cNvSpPr>
          <p:nvPr>
            <p:ph type="body" idx="4294967295"/>
          </p:nvPr>
        </p:nvSpPr>
        <p:spPr>
          <a:xfrm>
            <a:off x="2673600" y="1224575"/>
            <a:ext cx="2916000" cy="5211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sz="1400" b="1"/>
              <a:t>Parentheses around parameter.</a:t>
            </a:r>
            <a:endParaRPr sz="1400" b="1"/>
          </a:p>
        </p:txBody>
      </p:sp>
      <p:cxnSp>
        <p:nvCxnSpPr>
          <p:cNvPr id="295" name="Google Shape;295;p42"/>
          <p:cNvCxnSpPr/>
          <p:nvPr/>
        </p:nvCxnSpPr>
        <p:spPr>
          <a:xfrm flipH="1">
            <a:off x="3972900" y="1675800"/>
            <a:ext cx="146400" cy="575100"/>
          </a:xfrm>
          <a:prstGeom prst="straightConnector1">
            <a:avLst/>
          </a:prstGeom>
          <a:noFill/>
          <a:ln w="28575" cap="flat" cmpd="sng">
            <a:solidFill>
              <a:schemeClr val="dk2"/>
            </a:solidFill>
            <a:prstDash val="solid"/>
            <a:round/>
            <a:headEnd type="none" w="med" len="med"/>
            <a:tailEnd type="stealth" w="med" len="med"/>
          </a:ln>
        </p:spPr>
      </p:cxnSp>
      <p:cxnSp>
        <p:nvCxnSpPr>
          <p:cNvPr id="296" name="Google Shape;296;p42"/>
          <p:cNvCxnSpPr/>
          <p:nvPr/>
        </p:nvCxnSpPr>
        <p:spPr>
          <a:xfrm>
            <a:off x="4411925" y="1609450"/>
            <a:ext cx="112500" cy="630300"/>
          </a:xfrm>
          <a:prstGeom prst="straightConnector1">
            <a:avLst/>
          </a:prstGeom>
          <a:noFill/>
          <a:ln w="28575" cap="flat" cmpd="sng">
            <a:solidFill>
              <a:schemeClr val="dk2"/>
            </a:solidFill>
            <a:prstDash val="solid"/>
            <a:round/>
            <a:headEnd type="none" w="med" len="med"/>
            <a:tailEnd type="stealth"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0"/>
                                        </p:tgtEl>
                                        <p:attrNameLst>
                                          <p:attrName>style.visibility</p:attrName>
                                        </p:attrNameLst>
                                      </p:cBhvr>
                                      <p:to>
                                        <p:strVal val="visible"/>
                                      </p:to>
                                    </p:set>
                                    <p:animEffect transition="in" filter="fade">
                                      <p:cBhvr>
                                        <p:cTn id="7" dur="1000"/>
                                        <p:tgtEl>
                                          <p:spTgt spid="290"/>
                                        </p:tgtEl>
                                      </p:cBhvr>
                                    </p:animEffect>
                                  </p:childTnLst>
                                </p:cTn>
                              </p:par>
                              <p:par>
                                <p:cTn id="8" presetID="10" presetClass="entr" presetSubtype="0" fill="hold" nodeType="withEffect">
                                  <p:stCondLst>
                                    <p:cond delay="0"/>
                                  </p:stCondLst>
                                  <p:childTnLst>
                                    <p:set>
                                      <p:cBhvr>
                                        <p:cTn id="9" dur="1" fill="hold">
                                          <p:stCondLst>
                                            <p:cond delay="0"/>
                                          </p:stCondLst>
                                        </p:cTn>
                                        <p:tgtEl>
                                          <p:spTgt spid="291"/>
                                        </p:tgtEl>
                                        <p:attrNameLst>
                                          <p:attrName>style.visibility</p:attrName>
                                        </p:attrNameLst>
                                      </p:cBhvr>
                                      <p:to>
                                        <p:strVal val="visible"/>
                                      </p:to>
                                    </p:set>
                                    <p:animEffect transition="in" filter="fade">
                                      <p:cBhvr>
                                        <p:cTn id="10" dur="1000"/>
                                        <p:tgtEl>
                                          <p:spTgt spid="291"/>
                                        </p:tgtEl>
                                      </p:cBhvr>
                                    </p:animEffect>
                                  </p:childTnLst>
                                </p:cTn>
                              </p:par>
                              <p:par>
                                <p:cTn id="11" presetID="10" presetClass="entr" presetSubtype="0" fill="hold" nodeType="withEffect">
                                  <p:stCondLst>
                                    <p:cond delay="0"/>
                                  </p:stCondLst>
                                  <p:childTnLst>
                                    <p:set>
                                      <p:cBhvr>
                                        <p:cTn id="12" dur="1" fill="hold">
                                          <p:stCondLst>
                                            <p:cond delay="0"/>
                                          </p:stCondLst>
                                        </p:cTn>
                                        <p:tgtEl>
                                          <p:spTgt spid="292"/>
                                        </p:tgtEl>
                                        <p:attrNameLst>
                                          <p:attrName>style.visibility</p:attrName>
                                        </p:attrNameLst>
                                      </p:cBhvr>
                                      <p:to>
                                        <p:strVal val="visible"/>
                                      </p:to>
                                    </p:set>
                                    <p:animEffect transition="in" filter="fade">
                                      <p:cBhvr>
                                        <p:cTn id="13" dur="1000"/>
                                        <p:tgtEl>
                                          <p:spTgt spid="292"/>
                                        </p:tgtEl>
                                      </p:cBhvr>
                                    </p:animEffect>
                                  </p:childTnLst>
                                </p:cTn>
                              </p:par>
                              <p:par>
                                <p:cTn id="14" presetID="10" presetClass="entr" presetSubtype="0" fill="hold" nodeType="withEffect">
                                  <p:stCondLst>
                                    <p:cond delay="0"/>
                                  </p:stCondLst>
                                  <p:childTnLst>
                                    <p:set>
                                      <p:cBhvr>
                                        <p:cTn id="15" dur="1" fill="hold">
                                          <p:stCondLst>
                                            <p:cond delay="0"/>
                                          </p:stCondLst>
                                        </p:cTn>
                                        <p:tgtEl>
                                          <p:spTgt spid="293"/>
                                        </p:tgtEl>
                                        <p:attrNameLst>
                                          <p:attrName>style.visibility</p:attrName>
                                        </p:attrNameLst>
                                      </p:cBhvr>
                                      <p:to>
                                        <p:strVal val="visible"/>
                                      </p:to>
                                    </p:set>
                                    <p:animEffect transition="in" filter="fade">
                                      <p:cBhvr>
                                        <p:cTn id="16" dur="1000"/>
                                        <p:tgtEl>
                                          <p:spTgt spid="293"/>
                                        </p:tgtEl>
                                      </p:cBhvr>
                                    </p:animEffect>
                                  </p:childTnLst>
                                </p:cTn>
                              </p:par>
                              <p:par>
                                <p:cTn id="17" presetID="10" presetClass="entr" presetSubtype="0" fill="hold" nodeType="withEffect">
                                  <p:stCondLst>
                                    <p:cond delay="0"/>
                                  </p:stCondLst>
                                  <p:childTnLst>
                                    <p:set>
                                      <p:cBhvr>
                                        <p:cTn id="18" dur="1" fill="hold">
                                          <p:stCondLst>
                                            <p:cond delay="0"/>
                                          </p:stCondLst>
                                        </p:cTn>
                                        <p:tgtEl>
                                          <p:spTgt spid="294"/>
                                        </p:tgtEl>
                                        <p:attrNameLst>
                                          <p:attrName>style.visibility</p:attrName>
                                        </p:attrNameLst>
                                      </p:cBhvr>
                                      <p:to>
                                        <p:strVal val="visible"/>
                                      </p:to>
                                    </p:set>
                                    <p:animEffect transition="in" filter="fade">
                                      <p:cBhvr>
                                        <p:cTn id="19" dur="1000"/>
                                        <p:tgtEl>
                                          <p:spTgt spid="294"/>
                                        </p:tgtEl>
                                      </p:cBhvr>
                                    </p:animEffect>
                                  </p:childTnLst>
                                </p:cTn>
                              </p:par>
                              <p:par>
                                <p:cTn id="20" presetID="10" presetClass="entr" presetSubtype="0" fill="hold" nodeType="withEffect">
                                  <p:stCondLst>
                                    <p:cond delay="0"/>
                                  </p:stCondLst>
                                  <p:childTnLst>
                                    <p:set>
                                      <p:cBhvr>
                                        <p:cTn id="21" dur="1" fill="hold">
                                          <p:stCondLst>
                                            <p:cond delay="0"/>
                                          </p:stCondLst>
                                        </p:cTn>
                                        <p:tgtEl>
                                          <p:spTgt spid="295"/>
                                        </p:tgtEl>
                                        <p:attrNameLst>
                                          <p:attrName>style.visibility</p:attrName>
                                        </p:attrNameLst>
                                      </p:cBhvr>
                                      <p:to>
                                        <p:strVal val="visible"/>
                                      </p:to>
                                    </p:set>
                                    <p:animEffect transition="in" filter="fade">
                                      <p:cBhvr>
                                        <p:cTn id="22" dur="1000"/>
                                        <p:tgtEl>
                                          <p:spTgt spid="295"/>
                                        </p:tgtEl>
                                      </p:cBhvr>
                                    </p:animEffect>
                                  </p:childTnLst>
                                </p:cTn>
                              </p:par>
                              <p:par>
                                <p:cTn id="23" presetID="10" presetClass="entr" presetSubtype="0" fill="hold" nodeType="withEffect">
                                  <p:stCondLst>
                                    <p:cond delay="0"/>
                                  </p:stCondLst>
                                  <p:childTnLst>
                                    <p:set>
                                      <p:cBhvr>
                                        <p:cTn id="24" dur="1" fill="hold">
                                          <p:stCondLst>
                                            <p:cond delay="0"/>
                                          </p:stCondLst>
                                        </p:cTn>
                                        <p:tgtEl>
                                          <p:spTgt spid="296"/>
                                        </p:tgtEl>
                                        <p:attrNameLst>
                                          <p:attrName>style.visibility</p:attrName>
                                        </p:attrNameLst>
                                      </p:cBhvr>
                                      <p:to>
                                        <p:strVal val="visible"/>
                                      </p:to>
                                    </p:set>
                                    <p:animEffect transition="in" filter="fade">
                                      <p:cBhvr>
                                        <p:cTn id="25" dur="1000"/>
                                        <p:tgtEl>
                                          <p:spTgt spid="2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43"/>
          <p:cNvSpPr txBox="1">
            <a:spLocks noGrp="1"/>
          </p:cNvSpPr>
          <p:nvPr>
            <p:ph type="body" idx="4294967295"/>
          </p:nvPr>
        </p:nvSpPr>
        <p:spPr>
          <a:xfrm>
            <a:off x="703500" y="2083775"/>
            <a:ext cx="4317300" cy="863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000" b="1">
                <a:latin typeface="Courier New"/>
                <a:ea typeface="Courier New"/>
                <a:cs typeface="Courier New"/>
                <a:sym typeface="Courier New"/>
              </a:rPr>
              <a:t>drone.flip(“f”)</a:t>
            </a:r>
            <a:endParaRPr sz="3000" b="1">
              <a:latin typeface="Courier New"/>
              <a:ea typeface="Courier New"/>
              <a:cs typeface="Courier New"/>
              <a:sym typeface="Courier New"/>
            </a:endParaRPr>
          </a:p>
          <a:p>
            <a:pPr marL="0" lvl="0" indent="0" algn="l" rtl="0">
              <a:spcBef>
                <a:spcPts val="1600"/>
              </a:spcBef>
              <a:spcAft>
                <a:spcPts val="1600"/>
              </a:spcAft>
              <a:buNone/>
            </a:pPr>
            <a:endParaRPr sz="3000" b="1">
              <a:latin typeface="Courier New"/>
              <a:ea typeface="Courier New"/>
              <a:cs typeface="Courier New"/>
              <a:sym typeface="Courier New"/>
            </a:endParaRPr>
          </a:p>
        </p:txBody>
      </p:sp>
      <p:pic>
        <p:nvPicPr>
          <p:cNvPr id="302" name="Google Shape;302;p43"/>
          <p:cNvPicPr preferRelativeResize="0"/>
          <p:nvPr/>
        </p:nvPicPr>
        <p:blipFill>
          <a:blip r:embed="rId3">
            <a:alphaModFix/>
          </a:blip>
          <a:stretch>
            <a:fillRect/>
          </a:stretch>
        </p:blipFill>
        <p:spPr>
          <a:xfrm>
            <a:off x="6309950" y="1572500"/>
            <a:ext cx="1885950" cy="1885950"/>
          </a:xfrm>
          <a:prstGeom prst="rect">
            <a:avLst/>
          </a:prstGeom>
          <a:noFill/>
          <a:ln>
            <a:noFill/>
          </a:ln>
        </p:spPr>
      </p:pic>
      <p:sp>
        <p:nvSpPr>
          <p:cNvPr id="303" name="Google Shape;303;p43"/>
          <p:cNvSpPr txBox="1">
            <a:spLocks noGrp="1"/>
          </p:cNvSpPr>
          <p:nvPr>
            <p:ph type="body" idx="4294967295"/>
          </p:nvPr>
        </p:nvSpPr>
        <p:spPr>
          <a:xfrm>
            <a:off x="383975" y="3205550"/>
            <a:ext cx="2916000" cy="5211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sz="1400" b="1"/>
              <a:t>Lower case. No spaces.</a:t>
            </a:r>
            <a:endParaRPr sz="1400" b="1"/>
          </a:p>
        </p:txBody>
      </p:sp>
      <p:cxnSp>
        <p:nvCxnSpPr>
          <p:cNvPr id="304" name="Google Shape;304;p43"/>
          <p:cNvCxnSpPr/>
          <p:nvPr/>
        </p:nvCxnSpPr>
        <p:spPr>
          <a:xfrm rot="10800000" flipH="1">
            <a:off x="1474400" y="2688875"/>
            <a:ext cx="540300" cy="596400"/>
          </a:xfrm>
          <a:prstGeom prst="straightConnector1">
            <a:avLst/>
          </a:prstGeom>
          <a:noFill/>
          <a:ln w="28575" cap="flat" cmpd="sng">
            <a:solidFill>
              <a:schemeClr val="dk2"/>
            </a:solidFill>
            <a:prstDash val="solid"/>
            <a:round/>
            <a:headEnd type="none" w="med" len="med"/>
            <a:tailEnd type="stealth" w="med" len="med"/>
          </a:ln>
        </p:spPr>
      </p:cxnSp>
      <p:sp>
        <p:nvSpPr>
          <p:cNvPr id="305" name="Google Shape;305;p43"/>
          <p:cNvSpPr txBox="1">
            <a:spLocks noGrp="1"/>
          </p:cNvSpPr>
          <p:nvPr>
            <p:ph type="body" idx="4294967295"/>
          </p:nvPr>
        </p:nvSpPr>
        <p:spPr>
          <a:xfrm>
            <a:off x="3162750" y="3285275"/>
            <a:ext cx="2916000" cy="5211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sz="1400" b="1"/>
              <a:t>Letter inside quotation marks.</a:t>
            </a:r>
            <a:endParaRPr sz="1400" b="1"/>
          </a:p>
        </p:txBody>
      </p:sp>
      <p:cxnSp>
        <p:nvCxnSpPr>
          <p:cNvPr id="306" name="Google Shape;306;p43"/>
          <p:cNvCxnSpPr/>
          <p:nvPr/>
        </p:nvCxnSpPr>
        <p:spPr>
          <a:xfrm rot="10800000">
            <a:off x="3759025" y="2701175"/>
            <a:ext cx="427800" cy="629100"/>
          </a:xfrm>
          <a:prstGeom prst="straightConnector1">
            <a:avLst/>
          </a:prstGeom>
          <a:noFill/>
          <a:ln w="28575" cap="flat" cmpd="sng">
            <a:solidFill>
              <a:schemeClr val="dk2"/>
            </a:solidFill>
            <a:prstDash val="solid"/>
            <a:round/>
            <a:headEnd type="none" w="med" len="med"/>
            <a:tailEnd type="stealth" w="med" len="med"/>
          </a:ln>
        </p:spPr>
      </p:cxnSp>
      <p:sp>
        <p:nvSpPr>
          <p:cNvPr id="307" name="Google Shape;307;p43"/>
          <p:cNvSpPr txBox="1">
            <a:spLocks noGrp="1"/>
          </p:cNvSpPr>
          <p:nvPr>
            <p:ph type="body" idx="4294967295"/>
          </p:nvPr>
        </p:nvSpPr>
        <p:spPr>
          <a:xfrm>
            <a:off x="2673600" y="1224575"/>
            <a:ext cx="2916000" cy="5211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sz="1400" b="1"/>
              <a:t>Parentheses around parameter.</a:t>
            </a:r>
            <a:endParaRPr sz="1400" b="1"/>
          </a:p>
        </p:txBody>
      </p:sp>
      <p:cxnSp>
        <p:nvCxnSpPr>
          <p:cNvPr id="308" name="Google Shape;308;p43"/>
          <p:cNvCxnSpPr/>
          <p:nvPr/>
        </p:nvCxnSpPr>
        <p:spPr>
          <a:xfrm flipH="1">
            <a:off x="4074300" y="1675800"/>
            <a:ext cx="45000" cy="585300"/>
          </a:xfrm>
          <a:prstGeom prst="straightConnector1">
            <a:avLst/>
          </a:prstGeom>
          <a:noFill/>
          <a:ln w="28575" cap="flat" cmpd="sng">
            <a:solidFill>
              <a:schemeClr val="dk2"/>
            </a:solidFill>
            <a:prstDash val="solid"/>
            <a:round/>
            <a:headEnd type="none" w="med" len="med"/>
            <a:tailEnd type="stealth" w="med" len="med"/>
          </a:ln>
        </p:spPr>
      </p:cxnSp>
      <p:cxnSp>
        <p:nvCxnSpPr>
          <p:cNvPr id="309" name="Google Shape;309;p43"/>
          <p:cNvCxnSpPr/>
          <p:nvPr/>
        </p:nvCxnSpPr>
        <p:spPr>
          <a:xfrm flipH="1">
            <a:off x="3286325" y="1675800"/>
            <a:ext cx="580200" cy="573900"/>
          </a:xfrm>
          <a:prstGeom prst="straightConnector1">
            <a:avLst/>
          </a:prstGeom>
          <a:noFill/>
          <a:ln w="28575" cap="flat" cmpd="sng">
            <a:solidFill>
              <a:schemeClr val="dk2"/>
            </a:solidFill>
            <a:prstDash val="solid"/>
            <a:round/>
            <a:headEnd type="none" w="med" len="med"/>
            <a:tailEnd type="stealth"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3"/>
                                        </p:tgtEl>
                                        <p:attrNameLst>
                                          <p:attrName>style.visibility</p:attrName>
                                        </p:attrNameLst>
                                      </p:cBhvr>
                                      <p:to>
                                        <p:strVal val="visible"/>
                                      </p:to>
                                    </p:set>
                                    <p:animEffect transition="in" filter="fade">
                                      <p:cBhvr>
                                        <p:cTn id="7" dur="1000"/>
                                        <p:tgtEl>
                                          <p:spTgt spid="303"/>
                                        </p:tgtEl>
                                      </p:cBhvr>
                                    </p:animEffect>
                                  </p:childTnLst>
                                </p:cTn>
                              </p:par>
                              <p:par>
                                <p:cTn id="8" presetID="10" presetClass="entr" presetSubtype="0" fill="hold" nodeType="withEffect">
                                  <p:stCondLst>
                                    <p:cond delay="0"/>
                                  </p:stCondLst>
                                  <p:childTnLst>
                                    <p:set>
                                      <p:cBhvr>
                                        <p:cTn id="9" dur="1" fill="hold">
                                          <p:stCondLst>
                                            <p:cond delay="0"/>
                                          </p:stCondLst>
                                        </p:cTn>
                                        <p:tgtEl>
                                          <p:spTgt spid="304"/>
                                        </p:tgtEl>
                                        <p:attrNameLst>
                                          <p:attrName>style.visibility</p:attrName>
                                        </p:attrNameLst>
                                      </p:cBhvr>
                                      <p:to>
                                        <p:strVal val="visible"/>
                                      </p:to>
                                    </p:set>
                                    <p:animEffect transition="in" filter="fade">
                                      <p:cBhvr>
                                        <p:cTn id="10" dur="1000"/>
                                        <p:tgtEl>
                                          <p:spTgt spid="304"/>
                                        </p:tgtEl>
                                      </p:cBhvr>
                                    </p:animEffect>
                                  </p:childTnLst>
                                </p:cTn>
                              </p:par>
                              <p:par>
                                <p:cTn id="11" presetID="10" presetClass="entr" presetSubtype="0" fill="hold" nodeType="withEffect">
                                  <p:stCondLst>
                                    <p:cond delay="0"/>
                                  </p:stCondLst>
                                  <p:childTnLst>
                                    <p:set>
                                      <p:cBhvr>
                                        <p:cTn id="12" dur="1" fill="hold">
                                          <p:stCondLst>
                                            <p:cond delay="0"/>
                                          </p:stCondLst>
                                        </p:cTn>
                                        <p:tgtEl>
                                          <p:spTgt spid="305"/>
                                        </p:tgtEl>
                                        <p:attrNameLst>
                                          <p:attrName>style.visibility</p:attrName>
                                        </p:attrNameLst>
                                      </p:cBhvr>
                                      <p:to>
                                        <p:strVal val="visible"/>
                                      </p:to>
                                    </p:set>
                                    <p:animEffect transition="in" filter="fade">
                                      <p:cBhvr>
                                        <p:cTn id="13" dur="1000"/>
                                        <p:tgtEl>
                                          <p:spTgt spid="305"/>
                                        </p:tgtEl>
                                      </p:cBhvr>
                                    </p:animEffect>
                                  </p:childTnLst>
                                </p:cTn>
                              </p:par>
                              <p:par>
                                <p:cTn id="14" presetID="10" presetClass="entr" presetSubtype="0" fill="hold" nodeType="withEffect">
                                  <p:stCondLst>
                                    <p:cond delay="0"/>
                                  </p:stCondLst>
                                  <p:childTnLst>
                                    <p:set>
                                      <p:cBhvr>
                                        <p:cTn id="15" dur="1" fill="hold">
                                          <p:stCondLst>
                                            <p:cond delay="0"/>
                                          </p:stCondLst>
                                        </p:cTn>
                                        <p:tgtEl>
                                          <p:spTgt spid="306"/>
                                        </p:tgtEl>
                                        <p:attrNameLst>
                                          <p:attrName>style.visibility</p:attrName>
                                        </p:attrNameLst>
                                      </p:cBhvr>
                                      <p:to>
                                        <p:strVal val="visible"/>
                                      </p:to>
                                    </p:set>
                                    <p:animEffect transition="in" filter="fade">
                                      <p:cBhvr>
                                        <p:cTn id="16" dur="1000"/>
                                        <p:tgtEl>
                                          <p:spTgt spid="306"/>
                                        </p:tgtEl>
                                      </p:cBhvr>
                                    </p:animEffect>
                                  </p:childTnLst>
                                </p:cTn>
                              </p:par>
                              <p:par>
                                <p:cTn id="17" presetID="10" presetClass="entr" presetSubtype="0" fill="hold" nodeType="withEffect">
                                  <p:stCondLst>
                                    <p:cond delay="0"/>
                                  </p:stCondLst>
                                  <p:childTnLst>
                                    <p:set>
                                      <p:cBhvr>
                                        <p:cTn id="18" dur="1" fill="hold">
                                          <p:stCondLst>
                                            <p:cond delay="0"/>
                                          </p:stCondLst>
                                        </p:cTn>
                                        <p:tgtEl>
                                          <p:spTgt spid="307"/>
                                        </p:tgtEl>
                                        <p:attrNameLst>
                                          <p:attrName>style.visibility</p:attrName>
                                        </p:attrNameLst>
                                      </p:cBhvr>
                                      <p:to>
                                        <p:strVal val="visible"/>
                                      </p:to>
                                    </p:set>
                                    <p:animEffect transition="in" filter="fade">
                                      <p:cBhvr>
                                        <p:cTn id="19" dur="1000"/>
                                        <p:tgtEl>
                                          <p:spTgt spid="307"/>
                                        </p:tgtEl>
                                      </p:cBhvr>
                                    </p:animEffect>
                                  </p:childTnLst>
                                </p:cTn>
                              </p:par>
                              <p:par>
                                <p:cTn id="20" presetID="10" presetClass="entr" presetSubtype="0" fill="hold" nodeType="withEffect">
                                  <p:stCondLst>
                                    <p:cond delay="0"/>
                                  </p:stCondLst>
                                  <p:childTnLst>
                                    <p:set>
                                      <p:cBhvr>
                                        <p:cTn id="21" dur="1" fill="hold">
                                          <p:stCondLst>
                                            <p:cond delay="0"/>
                                          </p:stCondLst>
                                        </p:cTn>
                                        <p:tgtEl>
                                          <p:spTgt spid="308"/>
                                        </p:tgtEl>
                                        <p:attrNameLst>
                                          <p:attrName>style.visibility</p:attrName>
                                        </p:attrNameLst>
                                      </p:cBhvr>
                                      <p:to>
                                        <p:strVal val="visible"/>
                                      </p:to>
                                    </p:set>
                                    <p:animEffect transition="in" filter="fade">
                                      <p:cBhvr>
                                        <p:cTn id="22" dur="1000"/>
                                        <p:tgtEl>
                                          <p:spTgt spid="308"/>
                                        </p:tgtEl>
                                      </p:cBhvr>
                                    </p:animEffect>
                                  </p:childTnLst>
                                </p:cTn>
                              </p:par>
                              <p:par>
                                <p:cTn id="23" presetID="10" presetClass="entr" presetSubtype="0" fill="hold" nodeType="withEffect">
                                  <p:stCondLst>
                                    <p:cond delay="0"/>
                                  </p:stCondLst>
                                  <p:childTnLst>
                                    <p:set>
                                      <p:cBhvr>
                                        <p:cTn id="24" dur="1" fill="hold">
                                          <p:stCondLst>
                                            <p:cond delay="0"/>
                                          </p:stCondLst>
                                        </p:cTn>
                                        <p:tgtEl>
                                          <p:spTgt spid="309"/>
                                        </p:tgtEl>
                                        <p:attrNameLst>
                                          <p:attrName>style.visibility</p:attrName>
                                        </p:attrNameLst>
                                      </p:cBhvr>
                                      <p:to>
                                        <p:strVal val="visible"/>
                                      </p:to>
                                    </p:set>
                                    <p:animEffect transition="in" filter="fade">
                                      <p:cBhvr>
                                        <p:cTn id="25" dur="1000"/>
                                        <p:tgtEl>
                                          <p:spTgt spid="3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pic>
        <p:nvPicPr>
          <p:cNvPr id="314" name="Google Shape;314;p44"/>
          <p:cNvPicPr preferRelativeResize="0"/>
          <p:nvPr/>
        </p:nvPicPr>
        <p:blipFill>
          <a:blip r:embed="rId3">
            <a:alphaModFix/>
          </a:blip>
          <a:stretch>
            <a:fillRect/>
          </a:stretch>
        </p:blipFill>
        <p:spPr>
          <a:xfrm>
            <a:off x="6365250" y="1682250"/>
            <a:ext cx="1778975" cy="1778975"/>
          </a:xfrm>
          <a:prstGeom prst="rect">
            <a:avLst/>
          </a:prstGeom>
          <a:noFill/>
          <a:ln>
            <a:noFill/>
          </a:ln>
        </p:spPr>
      </p:pic>
      <p:sp>
        <p:nvSpPr>
          <p:cNvPr id="315" name="Google Shape;315;p44"/>
          <p:cNvSpPr txBox="1">
            <a:spLocks noGrp="1"/>
          </p:cNvSpPr>
          <p:nvPr>
            <p:ph type="body" idx="4294967295"/>
          </p:nvPr>
        </p:nvSpPr>
        <p:spPr>
          <a:xfrm>
            <a:off x="703500" y="2083775"/>
            <a:ext cx="4317300" cy="863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000" b="1">
                <a:latin typeface="Courier New"/>
                <a:ea typeface="Courier New"/>
                <a:cs typeface="Courier New"/>
                <a:sym typeface="Courier New"/>
              </a:rPr>
              <a:t>drone .forward(50)</a:t>
            </a:r>
            <a:endParaRPr sz="3000" b="1">
              <a:latin typeface="Courier New"/>
              <a:ea typeface="Courier New"/>
              <a:cs typeface="Courier New"/>
              <a:sym typeface="Courier New"/>
            </a:endParaRPr>
          </a:p>
          <a:p>
            <a:pPr marL="0" lvl="0" indent="0" algn="l" rtl="0">
              <a:spcBef>
                <a:spcPts val="1600"/>
              </a:spcBef>
              <a:spcAft>
                <a:spcPts val="1600"/>
              </a:spcAft>
              <a:buNone/>
            </a:pPr>
            <a:endParaRPr sz="3000" b="1">
              <a:latin typeface="Courier New"/>
              <a:ea typeface="Courier New"/>
              <a:cs typeface="Courier New"/>
              <a:sym typeface="Courier New"/>
            </a:endParaRPr>
          </a:p>
        </p:txBody>
      </p:sp>
      <p:sp>
        <p:nvSpPr>
          <p:cNvPr id="316" name="Google Shape;316;p44"/>
          <p:cNvSpPr txBox="1">
            <a:spLocks noGrp="1"/>
          </p:cNvSpPr>
          <p:nvPr>
            <p:ph type="body" idx="4294967295"/>
          </p:nvPr>
        </p:nvSpPr>
        <p:spPr>
          <a:xfrm>
            <a:off x="383975" y="3205550"/>
            <a:ext cx="2916000" cy="5211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sz="1400" b="1"/>
              <a:t>Extra space.</a:t>
            </a:r>
            <a:endParaRPr sz="1400" b="1"/>
          </a:p>
        </p:txBody>
      </p:sp>
      <p:cxnSp>
        <p:nvCxnSpPr>
          <p:cNvPr id="317" name="Google Shape;317;p44"/>
          <p:cNvCxnSpPr/>
          <p:nvPr/>
        </p:nvCxnSpPr>
        <p:spPr>
          <a:xfrm rot="10800000" flipH="1">
            <a:off x="1474400" y="2688875"/>
            <a:ext cx="540300" cy="596400"/>
          </a:xfrm>
          <a:prstGeom prst="straightConnector1">
            <a:avLst/>
          </a:prstGeom>
          <a:noFill/>
          <a:ln w="28575" cap="flat" cmpd="sng">
            <a:solidFill>
              <a:schemeClr val="dk2"/>
            </a:solidFill>
            <a:prstDash val="solid"/>
            <a:round/>
            <a:headEnd type="none" w="med" len="med"/>
            <a:tailEnd type="stealth"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6"/>
                                        </p:tgtEl>
                                        <p:attrNameLst>
                                          <p:attrName>style.visibility</p:attrName>
                                        </p:attrNameLst>
                                      </p:cBhvr>
                                      <p:to>
                                        <p:strVal val="visible"/>
                                      </p:to>
                                    </p:set>
                                    <p:animEffect transition="in" filter="fade">
                                      <p:cBhvr>
                                        <p:cTn id="7" dur="1000"/>
                                        <p:tgtEl>
                                          <p:spTgt spid="316"/>
                                        </p:tgtEl>
                                      </p:cBhvr>
                                    </p:animEffect>
                                  </p:childTnLst>
                                </p:cTn>
                              </p:par>
                              <p:par>
                                <p:cTn id="8" presetID="10" presetClass="entr" presetSubtype="0" fill="hold" nodeType="withEffect">
                                  <p:stCondLst>
                                    <p:cond delay="0"/>
                                  </p:stCondLst>
                                  <p:childTnLst>
                                    <p:set>
                                      <p:cBhvr>
                                        <p:cTn id="9" dur="1" fill="hold">
                                          <p:stCondLst>
                                            <p:cond delay="0"/>
                                          </p:stCondLst>
                                        </p:cTn>
                                        <p:tgtEl>
                                          <p:spTgt spid="317"/>
                                        </p:tgtEl>
                                        <p:attrNameLst>
                                          <p:attrName>style.visibility</p:attrName>
                                        </p:attrNameLst>
                                      </p:cBhvr>
                                      <p:to>
                                        <p:strVal val="visible"/>
                                      </p:to>
                                    </p:set>
                                    <p:animEffect transition="in" filter="fade">
                                      <p:cBhvr>
                                        <p:cTn id="10" dur="1000"/>
                                        <p:tgtEl>
                                          <p:spTgt spid="3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pic>
        <p:nvPicPr>
          <p:cNvPr id="322" name="Google Shape;322;p45"/>
          <p:cNvPicPr preferRelativeResize="0"/>
          <p:nvPr/>
        </p:nvPicPr>
        <p:blipFill>
          <a:blip r:embed="rId3">
            <a:alphaModFix/>
          </a:blip>
          <a:stretch>
            <a:fillRect/>
          </a:stretch>
        </p:blipFill>
        <p:spPr>
          <a:xfrm>
            <a:off x="6365250" y="1682250"/>
            <a:ext cx="1778975" cy="1778975"/>
          </a:xfrm>
          <a:prstGeom prst="rect">
            <a:avLst/>
          </a:prstGeom>
          <a:noFill/>
          <a:ln>
            <a:noFill/>
          </a:ln>
        </p:spPr>
      </p:pic>
      <p:sp>
        <p:nvSpPr>
          <p:cNvPr id="323" name="Google Shape;323;p45"/>
          <p:cNvSpPr txBox="1">
            <a:spLocks noGrp="1"/>
          </p:cNvSpPr>
          <p:nvPr>
            <p:ph type="body" idx="4294967295"/>
          </p:nvPr>
        </p:nvSpPr>
        <p:spPr>
          <a:xfrm>
            <a:off x="703500" y="2083775"/>
            <a:ext cx="4317300" cy="863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000" b="1">
                <a:latin typeface="Courier New"/>
                <a:ea typeface="Courier New"/>
                <a:cs typeface="Courier New"/>
                <a:sym typeface="Courier New"/>
              </a:rPr>
              <a:t>Drone.Forward(50)</a:t>
            </a:r>
            <a:endParaRPr sz="3000" b="1">
              <a:latin typeface="Courier New"/>
              <a:ea typeface="Courier New"/>
              <a:cs typeface="Courier New"/>
              <a:sym typeface="Courier New"/>
            </a:endParaRPr>
          </a:p>
          <a:p>
            <a:pPr marL="0" lvl="0" indent="0" algn="l" rtl="0">
              <a:spcBef>
                <a:spcPts val="1600"/>
              </a:spcBef>
              <a:spcAft>
                <a:spcPts val="1600"/>
              </a:spcAft>
              <a:buNone/>
            </a:pPr>
            <a:endParaRPr sz="3000" b="1">
              <a:latin typeface="Courier New"/>
              <a:ea typeface="Courier New"/>
              <a:cs typeface="Courier New"/>
              <a:sym typeface="Courier New"/>
            </a:endParaRPr>
          </a:p>
        </p:txBody>
      </p:sp>
      <p:sp>
        <p:nvSpPr>
          <p:cNvPr id="324" name="Google Shape;324;p45"/>
          <p:cNvSpPr txBox="1">
            <a:spLocks noGrp="1"/>
          </p:cNvSpPr>
          <p:nvPr>
            <p:ph type="body" idx="4294967295"/>
          </p:nvPr>
        </p:nvSpPr>
        <p:spPr>
          <a:xfrm>
            <a:off x="395225" y="3461225"/>
            <a:ext cx="2916000" cy="5211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sz="1400" b="1"/>
              <a:t>Not lower case.</a:t>
            </a:r>
            <a:endParaRPr sz="1400" b="1"/>
          </a:p>
        </p:txBody>
      </p:sp>
      <p:cxnSp>
        <p:nvCxnSpPr>
          <p:cNvPr id="325" name="Google Shape;325;p45"/>
          <p:cNvCxnSpPr/>
          <p:nvPr/>
        </p:nvCxnSpPr>
        <p:spPr>
          <a:xfrm rot="10800000">
            <a:off x="979075" y="2656075"/>
            <a:ext cx="78900" cy="821700"/>
          </a:xfrm>
          <a:prstGeom prst="straightConnector1">
            <a:avLst/>
          </a:prstGeom>
          <a:noFill/>
          <a:ln w="28575" cap="flat" cmpd="sng">
            <a:solidFill>
              <a:schemeClr val="dk2"/>
            </a:solidFill>
            <a:prstDash val="solid"/>
            <a:round/>
            <a:headEnd type="none" w="med" len="med"/>
            <a:tailEnd type="stealth" w="med" len="med"/>
          </a:ln>
        </p:spPr>
      </p:cxnSp>
      <p:cxnSp>
        <p:nvCxnSpPr>
          <p:cNvPr id="326" name="Google Shape;326;p45"/>
          <p:cNvCxnSpPr/>
          <p:nvPr/>
        </p:nvCxnSpPr>
        <p:spPr>
          <a:xfrm rot="10800000" flipH="1">
            <a:off x="1474400" y="2656100"/>
            <a:ext cx="760200" cy="889200"/>
          </a:xfrm>
          <a:prstGeom prst="straightConnector1">
            <a:avLst/>
          </a:prstGeom>
          <a:noFill/>
          <a:ln w="28575" cap="flat" cmpd="sng">
            <a:solidFill>
              <a:schemeClr val="dk2"/>
            </a:solidFill>
            <a:prstDash val="solid"/>
            <a:round/>
            <a:headEnd type="none" w="med" len="med"/>
            <a:tailEnd type="stealth"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4"/>
                                        </p:tgtEl>
                                        <p:attrNameLst>
                                          <p:attrName>style.visibility</p:attrName>
                                        </p:attrNameLst>
                                      </p:cBhvr>
                                      <p:to>
                                        <p:strVal val="visible"/>
                                      </p:to>
                                    </p:set>
                                    <p:animEffect transition="in" filter="fade">
                                      <p:cBhvr>
                                        <p:cTn id="7" dur="1000"/>
                                        <p:tgtEl>
                                          <p:spTgt spid="324"/>
                                        </p:tgtEl>
                                      </p:cBhvr>
                                    </p:animEffect>
                                  </p:childTnLst>
                                </p:cTn>
                              </p:par>
                              <p:par>
                                <p:cTn id="8" presetID="10" presetClass="entr" presetSubtype="0" fill="hold" nodeType="withEffect">
                                  <p:stCondLst>
                                    <p:cond delay="0"/>
                                  </p:stCondLst>
                                  <p:childTnLst>
                                    <p:set>
                                      <p:cBhvr>
                                        <p:cTn id="9" dur="1" fill="hold">
                                          <p:stCondLst>
                                            <p:cond delay="0"/>
                                          </p:stCondLst>
                                        </p:cTn>
                                        <p:tgtEl>
                                          <p:spTgt spid="325"/>
                                        </p:tgtEl>
                                        <p:attrNameLst>
                                          <p:attrName>style.visibility</p:attrName>
                                        </p:attrNameLst>
                                      </p:cBhvr>
                                      <p:to>
                                        <p:strVal val="visible"/>
                                      </p:to>
                                    </p:set>
                                    <p:animEffect transition="in" filter="fade">
                                      <p:cBhvr>
                                        <p:cTn id="10" dur="1000"/>
                                        <p:tgtEl>
                                          <p:spTgt spid="325"/>
                                        </p:tgtEl>
                                      </p:cBhvr>
                                    </p:animEffect>
                                  </p:childTnLst>
                                </p:cTn>
                              </p:par>
                              <p:par>
                                <p:cTn id="11" presetID="10" presetClass="entr" presetSubtype="0" fill="hold" nodeType="withEffect">
                                  <p:stCondLst>
                                    <p:cond delay="0"/>
                                  </p:stCondLst>
                                  <p:childTnLst>
                                    <p:set>
                                      <p:cBhvr>
                                        <p:cTn id="12" dur="1" fill="hold">
                                          <p:stCondLst>
                                            <p:cond delay="0"/>
                                          </p:stCondLst>
                                        </p:cTn>
                                        <p:tgtEl>
                                          <p:spTgt spid="326"/>
                                        </p:tgtEl>
                                        <p:attrNameLst>
                                          <p:attrName>style.visibility</p:attrName>
                                        </p:attrNameLst>
                                      </p:cBhvr>
                                      <p:to>
                                        <p:strVal val="visible"/>
                                      </p:to>
                                    </p:set>
                                    <p:animEffect transition="in" filter="fade">
                                      <p:cBhvr>
                                        <p:cTn id="13" dur="1000"/>
                                        <p:tgtEl>
                                          <p:spTgt spid="3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pic>
        <p:nvPicPr>
          <p:cNvPr id="331" name="Google Shape;331;p46"/>
          <p:cNvPicPr preferRelativeResize="0"/>
          <p:nvPr/>
        </p:nvPicPr>
        <p:blipFill>
          <a:blip r:embed="rId3">
            <a:alphaModFix/>
          </a:blip>
          <a:stretch>
            <a:fillRect/>
          </a:stretch>
        </p:blipFill>
        <p:spPr>
          <a:xfrm>
            <a:off x="6365250" y="1682250"/>
            <a:ext cx="1778975" cy="1778975"/>
          </a:xfrm>
          <a:prstGeom prst="rect">
            <a:avLst/>
          </a:prstGeom>
          <a:noFill/>
          <a:ln>
            <a:noFill/>
          </a:ln>
        </p:spPr>
      </p:pic>
      <p:sp>
        <p:nvSpPr>
          <p:cNvPr id="332" name="Google Shape;332;p46"/>
          <p:cNvSpPr txBox="1">
            <a:spLocks noGrp="1"/>
          </p:cNvSpPr>
          <p:nvPr>
            <p:ph type="body" idx="4294967295"/>
          </p:nvPr>
        </p:nvSpPr>
        <p:spPr>
          <a:xfrm>
            <a:off x="703500" y="2083775"/>
            <a:ext cx="4552500" cy="863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000" b="1">
                <a:latin typeface="Courier New"/>
                <a:ea typeface="Courier New"/>
                <a:cs typeface="Courier New"/>
                <a:sym typeface="Courier New"/>
              </a:rPr>
              <a:t>drone.forward(“50”)</a:t>
            </a:r>
            <a:endParaRPr sz="3000" b="1">
              <a:latin typeface="Courier New"/>
              <a:ea typeface="Courier New"/>
              <a:cs typeface="Courier New"/>
              <a:sym typeface="Courier New"/>
            </a:endParaRPr>
          </a:p>
          <a:p>
            <a:pPr marL="0" lvl="0" indent="0" algn="l" rtl="0">
              <a:spcBef>
                <a:spcPts val="1600"/>
              </a:spcBef>
              <a:spcAft>
                <a:spcPts val="1600"/>
              </a:spcAft>
              <a:buNone/>
            </a:pPr>
            <a:endParaRPr sz="3000" b="1">
              <a:latin typeface="Courier New"/>
              <a:ea typeface="Courier New"/>
              <a:cs typeface="Courier New"/>
              <a:sym typeface="Courier New"/>
            </a:endParaRPr>
          </a:p>
        </p:txBody>
      </p:sp>
      <p:sp>
        <p:nvSpPr>
          <p:cNvPr id="333" name="Google Shape;333;p46"/>
          <p:cNvSpPr txBox="1">
            <a:spLocks noGrp="1"/>
          </p:cNvSpPr>
          <p:nvPr>
            <p:ph type="body" idx="4294967295"/>
          </p:nvPr>
        </p:nvSpPr>
        <p:spPr>
          <a:xfrm>
            <a:off x="2478625" y="973900"/>
            <a:ext cx="2916000" cy="5211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sz="1400" b="1"/>
              <a:t>Quotation marks around number.</a:t>
            </a:r>
            <a:endParaRPr sz="1400" b="1"/>
          </a:p>
        </p:txBody>
      </p:sp>
      <p:cxnSp>
        <p:nvCxnSpPr>
          <p:cNvPr id="334" name="Google Shape;334;p46"/>
          <p:cNvCxnSpPr/>
          <p:nvPr/>
        </p:nvCxnSpPr>
        <p:spPr>
          <a:xfrm>
            <a:off x="3646600" y="1474400"/>
            <a:ext cx="393900" cy="708000"/>
          </a:xfrm>
          <a:prstGeom prst="straightConnector1">
            <a:avLst/>
          </a:prstGeom>
          <a:noFill/>
          <a:ln w="28575" cap="flat" cmpd="sng">
            <a:solidFill>
              <a:schemeClr val="dk2"/>
            </a:solidFill>
            <a:prstDash val="solid"/>
            <a:round/>
            <a:headEnd type="none" w="med" len="med"/>
            <a:tailEnd type="stealth" w="med" len="med"/>
          </a:ln>
        </p:spPr>
      </p:cxnSp>
      <p:cxnSp>
        <p:nvCxnSpPr>
          <p:cNvPr id="335" name="Google Shape;335;p46"/>
          <p:cNvCxnSpPr>
            <a:stCxn id="333" idx="2"/>
          </p:cNvCxnSpPr>
          <p:nvPr/>
        </p:nvCxnSpPr>
        <p:spPr>
          <a:xfrm>
            <a:off x="3936625" y="1495000"/>
            <a:ext cx="813000" cy="721200"/>
          </a:xfrm>
          <a:prstGeom prst="straightConnector1">
            <a:avLst/>
          </a:prstGeom>
          <a:noFill/>
          <a:ln w="28575" cap="flat" cmpd="sng">
            <a:solidFill>
              <a:schemeClr val="dk2"/>
            </a:solidFill>
            <a:prstDash val="solid"/>
            <a:round/>
            <a:headEnd type="none" w="med" len="med"/>
            <a:tailEnd type="stealth"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3"/>
                                        </p:tgtEl>
                                        <p:attrNameLst>
                                          <p:attrName>style.visibility</p:attrName>
                                        </p:attrNameLst>
                                      </p:cBhvr>
                                      <p:to>
                                        <p:strVal val="visible"/>
                                      </p:to>
                                    </p:set>
                                    <p:animEffect transition="in" filter="fade">
                                      <p:cBhvr>
                                        <p:cTn id="7" dur="1000"/>
                                        <p:tgtEl>
                                          <p:spTgt spid="333"/>
                                        </p:tgtEl>
                                      </p:cBhvr>
                                    </p:animEffect>
                                  </p:childTnLst>
                                </p:cTn>
                              </p:par>
                              <p:par>
                                <p:cTn id="8" presetID="10" presetClass="entr" presetSubtype="0" fill="hold" nodeType="withEffect">
                                  <p:stCondLst>
                                    <p:cond delay="0"/>
                                  </p:stCondLst>
                                  <p:childTnLst>
                                    <p:set>
                                      <p:cBhvr>
                                        <p:cTn id="9" dur="1" fill="hold">
                                          <p:stCondLst>
                                            <p:cond delay="0"/>
                                          </p:stCondLst>
                                        </p:cTn>
                                        <p:tgtEl>
                                          <p:spTgt spid="334"/>
                                        </p:tgtEl>
                                        <p:attrNameLst>
                                          <p:attrName>style.visibility</p:attrName>
                                        </p:attrNameLst>
                                      </p:cBhvr>
                                      <p:to>
                                        <p:strVal val="visible"/>
                                      </p:to>
                                    </p:set>
                                    <p:animEffect transition="in" filter="fade">
                                      <p:cBhvr>
                                        <p:cTn id="10" dur="1000"/>
                                        <p:tgtEl>
                                          <p:spTgt spid="334"/>
                                        </p:tgtEl>
                                      </p:cBhvr>
                                    </p:animEffect>
                                  </p:childTnLst>
                                </p:cTn>
                              </p:par>
                              <p:par>
                                <p:cTn id="11" presetID="10" presetClass="entr" presetSubtype="0" fill="hold" nodeType="withEffect">
                                  <p:stCondLst>
                                    <p:cond delay="0"/>
                                  </p:stCondLst>
                                  <p:childTnLst>
                                    <p:set>
                                      <p:cBhvr>
                                        <p:cTn id="12" dur="1" fill="hold">
                                          <p:stCondLst>
                                            <p:cond delay="0"/>
                                          </p:stCondLst>
                                        </p:cTn>
                                        <p:tgtEl>
                                          <p:spTgt spid="335"/>
                                        </p:tgtEl>
                                        <p:attrNameLst>
                                          <p:attrName>style.visibility</p:attrName>
                                        </p:attrNameLst>
                                      </p:cBhvr>
                                      <p:to>
                                        <p:strVal val="visible"/>
                                      </p:to>
                                    </p:set>
                                    <p:animEffect transition="in" filter="fade">
                                      <p:cBhvr>
                                        <p:cTn id="13" dur="1000"/>
                                        <p:tgtEl>
                                          <p:spTgt spid="3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pic>
        <p:nvPicPr>
          <p:cNvPr id="340" name="Google Shape;340;p47"/>
          <p:cNvPicPr preferRelativeResize="0"/>
          <p:nvPr/>
        </p:nvPicPr>
        <p:blipFill>
          <a:blip r:embed="rId3">
            <a:alphaModFix/>
          </a:blip>
          <a:stretch>
            <a:fillRect/>
          </a:stretch>
        </p:blipFill>
        <p:spPr>
          <a:xfrm>
            <a:off x="6365250" y="1682250"/>
            <a:ext cx="1778975" cy="1778975"/>
          </a:xfrm>
          <a:prstGeom prst="rect">
            <a:avLst/>
          </a:prstGeom>
          <a:noFill/>
          <a:ln>
            <a:noFill/>
          </a:ln>
        </p:spPr>
      </p:pic>
      <p:sp>
        <p:nvSpPr>
          <p:cNvPr id="341" name="Google Shape;341;p47"/>
          <p:cNvSpPr txBox="1">
            <a:spLocks noGrp="1"/>
          </p:cNvSpPr>
          <p:nvPr>
            <p:ph type="body" idx="4294967295"/>
          </p:nvPr>
        </p:nvSpPr>
        <p:spPr>
          <a:xfrm>
            <a:off x="703500" y="2083775"/>
            <a:ext cx="4552500" cy="863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000" b="1">
                <a:latin typeface="Courier New"/>
                <a:ea typeface="Courier New"/>
                <a:cs typeface="Courier New"/>
                <a:sym typeface="Courier New"/>
              </a:rPr>
              <a:t>drone.flip(f)</a:t>
            </a:r>
            <a:endParaRPr sz="3000" b="1">
              <a:latin typeface="Courier New"/>
              <a:ea typeface="Courier New"/>
              <a:cs typeface="Courier New"/>
              <a:sym typeface="Courier New"/>
            </a:endParaRPr>
          </a:p>
          <a:p>
            <a:pPr marL="0" lvl="0" indent="0" algn="l" rtl="0">
              <a:spcBef>
                <a:spcPts val="1600"/>
              </a:spcBef>
              <a:spcAft>
                <a:spcPts val="1600"/>
              </a:spcAft>
              <a:buNone/>
            </a:pPr>
            <a:endParaRPr sz="3000" b="1">
              <a:latin typeface="Courier New"/>
              <a:ea typeface="Courier New"/>
              <a:cs typeface="Courier New"/>
              <a:sym typeface="Courier New"/>
            </a:endParaRPr>
          </a:p>
        </p:txBody>
      </p:sp>
      <p:sp>
        <p:nvSpPr>
          <p:cNvPr id="342" name="Google Shape;342;p47"/>
          <p:cNvSpPr txBox="1">
            <a:spLocks noGrp="1"/>
          </p:cNvSpPr>
          <p:nvPr>
            <p:ph type="body" idx="4294967295"/>
          </p:nvPr>
        </p:nvSpPr>
        <p:spPr>
          <a:xfrm>
            <a:off x="2489900" y="928900"/>
            <a:ext cx="2916000" cy="5211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sz="1400" b="1"/>
              <a:t>Letter parameter needs quotation marks.</a:t>
            </a:r>
            <a:endParaRPr sz="1400" b="1"/>
          </a:p>
        </p:txBody>
      </p:sp>
      <p:cxnSp>
        <p:nvCxnSpPr>
          <p:cNvPr id="343" name="Google Shape;343;p47"/>
          <p:cNvCxnSpPr/>
          <p:nvPr/>
        </p:nvCxnSpPr>
        <p:spPr>
          <a:xfrm>
            <a:off x="3387725" y="1501600"/>
            <a:ext cx="78900" cy="726900"/>
          </a:xfrm>
          <a:prstGeom prst="straightConnector1">
            <a:avLst/>
          </a:prstGeom>
          <a:noFill/>
          <a:ln w="28575" cap="flat" cmpd="sng">
            <a:solidFill>
              <a:schemeClr val="dk2"/>
            </a:solidFill>
            <a:prstDash val="solid"/>
            <a:round/>
            <a:headEnd type="none" w="med" len="med"/>
            <a:tailEnd type="stealth"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2"/>
                                        </p:tgtEl>
                                        <p:attrNameLst>
                                          <p:attrName>style.visibility</p:attrName>
                                        </p:attrNameLst>
                                      </p:cBhvr>
                                      <p:to>
                                        <p:strVal val="visible"/>
                                      </p:to>
                                    </p:set>
                                    <p:animEffect transition="in" filter="fade">
                                      <p:cBhvr>
                                        <p:cTn id="7" dur="1000"/>
                                        <p:tgtEl>
                                          <p:spTgt spid="342"/>
                                        </p:tgtEl>
                                      </p:cBhvr>
                                    </p:animEffect>
                                  </p:childTnLst>
                                </p:cTn>
                              </p:par>
                              <p:par>
                                <p:cTn id="8" presetID="10" presetClass="entr" presetSubtype="0" fill="hold" nodeType="withEffect">
                                  <p:stCondLst>
                                    <p:cond delay="0"/>
                                  </p:stCondLst>
                                  <p:childTnLst>
                                    <p:set>
                                      <p:cBhvr>
                                        <p:cTn id="9" dur="1" fill="hold">
                                          <p:stCondLst>
                                            <p:cond delay="0"/>
                                          </p:stCondLst>
                                        </p:cTn>
                                        <p:tgtEl>
                                          <p:spTgt spid="343"/>
                                        </p:tgtEl>
                                        <p:attrNameLst>
                                          <p:attrName>style.visibility</p:attrName>
                                        </p:attrNameLst>
                                      </p:cBhvr>
                                      <p:to>
                                        <p:strVal val="visible"/>
                                      </p:to>
                                    </p:set>
                                    <p:animEffect transition="in" filter="fade">
                                      <p:cBhvr>
                                        <p:cTn id="10" dur="1000"/>
                                        <p:tgtEl>
                                          <p:spTgt spid="3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348" name="Google Shape;348;p48"/>
          <p:cNvSpPr txBox="1">
            <a:spLocks noGrp="1"/>
          </p:cNvSpPr>
          <p:nvPr>
            <p:ph type="body" idx="4294967295"/>
          </p:nvPr>
        </p:nvSpPr>
        <p:spPr>
          <a:xfrm>
            <a:off x="385200" y="994550"/>
            <a:ext cx="8117400" cy="3707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400"/>
              <a:t>Now, let’s look at what the simulator does when we have a flight program with no errors. For this flight, we will:</a:t>
            </a:r>
            <a:endParaRPr sz="2400"/>
          </a:p>
          <a:p>
            <a:pPr marL="457200" lvl="0" indent="-381000" algn="l" rtl="0">
              <a:spcBef>
                <a:spcPts val="1600"/>
              </a:spcBef>
              <a:spcAft>
                <a:spcPts val="0"/>
              </a:spcAft>
              <a:buSzPts val="2400"/>
              <a:buChar char="●"/>
            </a:pPr>
            <a:r>
              <a:rPr lang="en" sz="2400"/>
              <a:t>Take off</a:t>
            </a:r>
            <a:endParaRPr sz="2400"/>
          </a:p>
          <a:p>
            <a:pPr marL="457200" lvl="0" indent="-381000" algn="l" rtl="0">
              <a:spcBef>
                <a:spcPts val="0"/>
              </a:spcBef>
              <a:spcAft>
                <a:spcPts val="0"/>
              </a:spcAft>
              <a:buSzPts val="2400"/>
              <a:buChar char="●"/>
            </a:pPr>
            <a:r>
              <a:rPr lang="en" sz="2400"/>
              <a:t>Fly forward 50 centimeters</a:t>
            </a:r>
            <a:endParaRPr sz="2400"/>
          </a:p>
          <a:p>
            <a:pPr marL="457200" lvl="0" indent="-381000" algn="l" rtl="0">
              <a:spcBef>
                <a:spcPts val="0"/>
              </a:spcBef>
              <a:spcAft>
                <a:spcPts val="0"/>
              </a:spcAft>
              <a:buSzPts val="2400"/>
              <a:buChar char="●"/>
            </a:pPr>
            <a:r>
              <a:rPr lang="en" sz="2400"/>
              <a:t>Turn right 90 degrees</a:t>
            </a:r>
            <a:endParaRPr sz="2400"/>
          </a:p>
          <a:p>
            <a:pPr marL="457200" lvl="0" indent="-381000" algn="l" rtl="0">
              <a:spcBef>
                <a:spcPts val="0"/>
              </a:spcBef>
              <a:spcAft>
                <a:spcPts val="0"/>
              </a:spcAft>
              <a:buSzPts val="2400"/>
              <a:buChar char="●"/>
            </a:pPr>
            <a:r>
              <a:rPr lang="en" sz="2400"/>
              <a:t>Fly forward 100 centimeters</a:t>
            </a:r>
            <a:endParaRPr sz="2400"/>
          </a:p>
          <a:p>
            <a:pPr marL="457200" lvl="0" indent="-381000" algn="l" rtl="0">
              <a:spcBef>
                <a:spcPts val="0"/>
              </a:spcBef>
              <a:spcAft>
                <a:spcPts val="0"/>
              </a:spcAft>
              <a:buSzPts val="2400"/>
              <a:buChar char="●"/>
            </a:pPr>
            <a:r>
              <a:rPr lang="en" sz="2400"/>
              <a:t>Land</a:t>
            </a:r>
            <a:endParaRPr sz="240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52"/>
        <p:cNvGrpSpPr/>
        <p:nvPr/>
      </p:nvGrpSpPr>
      <p:grpSpPr>
        <a:xfrm>
          <a:off x="0" y="0"/>
          <a:ext cx="0" cy="0"/>
          <a:chOff x="0" y="0"/>
          <a:chExt cx="0" cy="0"/>
        </a:xfrm>
      </p:grpSpPr>
      <p:pic>
        <p:nvPicPr>
          <p:cNvPr id="353" name="Google Shape;353;p49"/>
          <p:cNvPicPr preferRelativeResize="0"/>
          <p:nvPr/>
        </p:nvPicPr>
        <p:blipFill>
          <a:blip r:embed="rId3">
            <a:alphaModFix/>
          </a:blip>
          <a:stretch>
            <a:fillRect/>
          </a:stretch>
        </p:blipFill>
        <p:spPr>
          <a:xfrm>
            <a:off x="152400" y="1850063"/>
            <a:ext cx="8839199" cy="1443363"/>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pic>
        <p:nvPicPr>
          <p:cNvPr id="358" name="Google Shape;358;p50"/>
          <p:cNvPicPr preferRelativeResize="0"/>
          <p:nvPr/>
        </p:nvPicPr>
        <p:blipFill>
          <a:blip r:embed="rId3">
            <a:alphaModFix/>
          </a:blip>
          <a:stretch>
            <a:fillRect/>
          </a:stretch>
        </p:blipFill>
        <p:spPr>
          <a:xfrm>
            <a:off x="720588" y="152400"/>
            <a:ext cx="7702818" cy="4838699"/>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62"/>
        <p:cNvGrpSpPr/>
        <p:nvPr/>
      </p:nvGrpSpPr>
      <p:grpSpPr>
        <a:xfrm>
          <a:off x="0" y="0"/>
          <a:ext cx="0" cy="0"/>
          <a:chOff x="0" y="0"/>
          <a:chExt cx="0" cy="0"/>
        </a:xfrm>
      </p:grpSpPr>
      <p:pic>
        <p:nvPicPr>
          <p:cNvPr id="363" name="Google Shape;363;p51"/>
          <p:cNvPicPr preferRelativeResize="0"/>
          <p:nvPr/>
        </p:nvPicPr>
        <p:blipFill>
          <a:blip r:embed="rId3">
            <a:alphaModFix/>
          </a:blip>
          <a:stretch>
            <a:fillRect/>
          </a:stretch>
        </p:blipFill>
        <p:spPr>
          <a:xfrm>
            <a:off x="152400" y="1724850"/>
            <a:ext cx="8839201" cy="1693806"/>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sp>
        <p:nvSpPr>
          <p:cNvPr id="71" name="Google Shape;71;p16"/>
          <p:cNvSpPr txBox="1">
            <a:spLocks noGrp="1"/>
          </p:cNvSpPr>
          <p:nvPr>
            <p:ph type="body" idx="1"/>
          </p:nvPr>
        </p:nvSpPr>
        <p:spPr>
          <a:xfrm>
            <a:off x="322225" y="910575"/>
            <a:ext cx="43059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sz="3000"/>
              <a:t>Many electronic devices are controlled by computer programs (also called software).</a:t>
            </a:r>
            <a:endParaRPr sz="3000"/>
          </a:p>
        </p:txBody>
      </p:sp>
      <p:pic>
        <p:nvPicPr>
          <p:cNvPr id="72" name="Google Shape;72;p16"/>
          <p:cNvPicPr preferRelativeResize="0"/>
          <p:nvPr/>
        </p:nvPicPr>
        <p:blipFill>
          <a:blip r:embed="rId3">
            <a:alphaModFix/>
          </a:blip>
          <a:stretch>
            <a:fillRect/>
          </a:stretch>
        </p:blipFill>
        <p:spPr>
          <a:xfrm>
            <a:off x="5848025" y="3765901"/>
            <a:ext cx="1025450" cy="1025450"/>
          </a:xfrm>
          <a:prstGeom prst="rect">
            <a:avLst/>
          </a:prstGeom>
          <a:noFill/>
          <a:ln>
            <a:noFill/>
          </a:ln>
        </p:spPr>
      </p:pic>
      <p:pic>
        <p:nvPicPr>
          <p:cNvPr id="73" name="Google Shape;73;p16"/>
          <p:cNvPicPr preferRelativeResize="0"/>
          <p:nvPr/>
        </p:nvPicPr>
        <p:blipFill>
          <a:blip r:embed="rId4">
            <a:alphaModFix/>
          </a:blip>
          <a:stretch>
            <a:fillRect/>
          </a:stretch>
        </p:blipFill>
        <p:spPr>
          <a:xfrm>
            <a:off x="5399850" y="406725"/>
            <a:ext cx="1921800" cy="911850"/>
          </a:xfrm>
          <a:prstGeom prst="rect">
            <a:avLst/>
          </a:prstGeom>
          <a:noFill/>
          <a:ln>
            <a:noFill/>
          </a:ln>
        </p:spPr>
      </p:pic>
      <p:pic>
        <p:nvPicPr>
          <p:cNvPr id="74" name="Google Shape;74;p16"/>
          <p:cNvPicPr preferRelativeResize="0"/>
          <p:nvPr/>
        </p:nvPicPr>
        <p:blipFill>
          <a:blip r:embed="rId5">
            <a:alphaModFix/>
          </a:blip>
          <a:stretch>
            <a:fillRect/>
          </a:stretch>
        </p:blipFill>
        <p:spPr>
          <a:xfrm>
            <a:off x="5347225" y="1801475"/>
            <a:ext cx="2027050" cy="1393600"/>
          </a:xfrm>
          <a:prstGeom prst="rect">
            <a:avLst/>
          </a:prstGeom>
          <a:noFill/>
          <a:ln>
            <a:noFill/>
          </a:ln>
        </p:spPr>
      </p:pic>
      <p:pic>
        <p:nvPicPr>
          <p:cNvPr id="75" name="Google Shape;75;p16"/>
          <p:cNvPicPr preferRelativeResize="0"/>
          <p:nvPr/>
        </p:nvPicPr>
        <p:blipFill>
          <a:blip r:embed="rId6">
            <a:alphaModFix/>
          </a:blip>
          <a:stretch>
            <a:fillRect/>
          </a:stretch>
        </p:blipFill>
        <p:spPr>
          <a:xfrm>
            <a:off x="8319213" y="78925"/>
            <a:ext cx="370008" cy="4838708"/>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pic>
        <p:nvPicPr>
          <p:cNvPr id="368" name="Google Shape;368;p52"/>
          <p:cNvPicPr preferRelativeResize="0"/>
          <p:nvPr/>
        </p:nvPicPr>
        <p:blipFill>
          <a:blip r:embed="rId3">
            <a:alphaModFix/>
          </a:blip>
          <a:stretch>
            <a:fillRect/>
          </a:stretch>
        </p:blipFill>
        <p:spPr>
          <a:xfrm>
            <a:off x="850288" y="152400"/>
            <a:ext cx="7443425" cy="4838702"/>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pic>
        <p:nvPicPr>
          <p:cNvPr id="373" name="Google Shape;373;p53"/>
          <p:cNvPicPr preferRelativeResize="0"/>
          <p:nvPr/>
        </p:nvPicPr>
        <p:blipFill>
          <a:blip r:embed="rId3">
            <a:alphaModFix/>
          </a:blip>
          <a:stretch>
            <a:fillRect/>
          </a:stretch>
        </p:blipFill>
        <p:spPr>
          <a:xfrm>
            <a:off x="938300" y="152400"/>
            <a:ext cx="7267391" cy="4838700"/>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Google Shape;378;p54"/>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solidFill>
                  <a:srgbClr val="666666"/>
                </a:solidFill>
              </a:rPr>
              <a:t>Sending Your Program to a Real Drone</a:t>
            </a:r>
            <a:endParaRPr>
              <a:solidFill>
                <a:srgbClr val="666666"/>
              </a:solidFill>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82"/>
        <p:cNvGrpSpPr/>
        <p:nvPr/>
      </p:nvGrpSpPr>
      <p:grpSpPr>
        <a:xfrm>
          <a:off x="0" y="0"/>
          <a:ext cx="0" cy="0"/>
          <a:chOff x="0" y="0"/>
          <a:chExt cx="0" cy="0"/>
        </a:xfrm>
      </p:grpSpPr>
      <p:sp>
        <p:nvSpPr>
          <p:cNvPr id="383" name="Google Shape;383;p55"/>
          <p:cNvSpPr txBox="1">
            <a:spLocks noGrp="1"/>
          </p:cNvSpPr>
          <p:nvPr>
            <p:ph type="subTitle" idx="1"/>
          </p:nvPr>
        </p:nvSpPr>
        <p:spPr>
          <a:xfrm>
            <a:off x="364200" y="2175450"/>
            <a:ext cx="85206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There are two different ways to send our program to a real drone to test it in the real world.</a:t>
            </a:r>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sp>
        <p:nvSpPr>
          <p:cNvPr id="388" name="Google Shape;388;p56"/>
          <p:cNvSpPr txBox="1">
            <a:spLocks noGrp="1"/>
          </p:cNvSpPr>
          <p:nvPr>
            <p:ph type="subTitle" idx="1"/>
          </p:nvPr>
        </p:nvSpPr>
        <p:spPr>
          <a:xfrm>
            <a:off x="374700" y="233500"/>
            <a:ext cx="8520600" cy="792600"/>
          </a:xfrm>
          <a:prstGeom prst="rect">
            <a:avLst/>
          </a:prstGeom>
        </p:spPr>
        <p:txBody>
          <a:bodyPr spcFirstLastPara="1" wrap="square" lIns="91425" tIns="91425" rIns="91425" bIns="91425" anchor="t" anchorCtr="0">
            <a:noAutofit/>
          </a:bodyPr>
          <a:lstStyle/>
          <a:p>
            <a:pPr marL="457200" lvl="0" indent="-406400" algn="ctr" rtl="0">
              <a:spcBef>
                <a:spcPts val="0"/>
              </a:spcBef>
              <a:spcAft>
                <a:spcPts val="0"/>
              </a:spcAft>
              <a:buSzPts val="2800"/>
              <a:buAutoNum type="arabicPeriod"/>
            </a:pPr>
            <a:r>
              <a:rPr lang="en"/>
              <a:t>Save our program and send it to someone else to run.</a:t>
            </a:r>
            <a:endParaRPr/>
          </a:p>
        </p:txBody>
      </p:sp>
      <p:pic>
        <p:nvPicPr>
          <p:cNvPr id="389" name="Google Shape;389;p56"/>
          <p:cNvPicPr preferRelativeResize="0"/>
          <p:nvPr/>
        </p:nvPicPr>
        <p:blipFill>
          <a:blip r:embed="rId3">
            <a:alphaModFix/>
          </a:blip>
          <a:stretch>
            <a:fillRect/>
          </a:stretch>
        </p:blipFill>
        <p:spPr>
          <a:xfrm>
            <a:off x="215400" y="2571750"/>
            <a:ext cx="8839200" cy="998287"/>
          </a:xfrm>
          <a:prstGeom prst="rect">
            <a:avLst/>
          </a:prstGeom>
          <a:noFill/>
          <a:ln>
            <a:noFill/>
          </a:ln>
        </p:spPr>
      </p:pic>
      <p:sp>
        <p:nvSpPr>
          <p:cNvPr id="390" name="Google Shape;390;p56"/>
          <p:cNvSpPr txBox="1">
            <a:spLocks noGrp="1"/>
          </p:cNvSpPr>
          <p:nvPr>
            <p:ph type="body" idx="4294967295"/>
          </p:nvPr>
        </p:nvSpPr>
        <p:spPr>
          <a:xfrm>
            <a:off x="5377725" y="1724125"/>
            <a:ext cx="2916000" cy="5211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sz="1400" b="1"/>
              <a:t>This can be any file name</a:t>
            </a:r>
            <a:endParaRPr sz="1400" b="1"/>
          </a:p>
        </p:txBody>
      </p:sp>
      <p:cxnSp>
        <p:nvCxnSpPr>
          <p:cNvPr id="391" name="Google Shape;391;p56"/>
          <p:cNvCxnSpPr/>
          <p:nvPr/>
        </p:nvCxnSpPr>
        <p:spPr>
          <a:xfrm flipH="1">
            <a:off x="4125175" y="2057400"/>
            <a:ext cx="1427700" cy="682200"/>
          </a:xfrm>
          <a:prstGeom prst="straightConnector1">
            <a:avLst/>
          </a:prstGeom>
          <a:noFill/>
          <a:ln w="28575" cap="flat" cmpd="sng">
            <a:solidFill>
              <a:schemeClr val="dk2"/>
            </a:solidFill>
            <a:prstDash val="solid"/>
            <a:round/>
            <a:headEnd type="none" w="med" len="med"/>
            <a:tailEnd type="stealth" w="med" len="med"/>
          </a:ln>
        </p:spPr>
      </p:cxn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sp>
        <p:nvSpPr>
          <p:cNvPr id="396" name="Google Shape;396;p57"/>
          <p:cNvSpPr txBox="1">
            <a:spLocks noGrp="1"/>
          </p:cNvSpPr>
          <p:nvPr>
            <p:ph type="subTitle" idx="1"/>
          </p:nvPr>
        </p:nvSpPr>
        <p:spPr>
          <a:xfrm>
            <a:off x="374700" y="233500"/>
            <a:ext cx="8520600" cy="792600"/>
          </a:xfrm>
          <a:prstGeom prst="rect">
            <a:avLst/>
          </a:prstGeom>
        </p:spPr>
        <p:txBody>
          <a:bodyPr spcFirstLastPara="1" wrap="square" lIns="91425" tIns="91425" rIns="91425" bIns="91425" anchor="t" anchorCtr="0">
            <a:noAutofit/>
          </a:bodyPr>
          <a:lstStyle/>
          <a:p>
            <a:pPr marL="457200" lvl="0" indent="-406400" algn="ctr" rtl="0">
              <a:spcBef>
                <a:spcPts val="0"/>
              </a:spcBef>
              <a:spcAft>
                <a:spcPts val="0"/>
              </a:spcAft>
              <a:buSzPts val="2800"/>
              <a:buAutoNum type="arabicPeriod" startAt="2"/>
            </a:pPr>
            <a:r>
              <a:rPr lang="en"/>
              <a:t>Connect to the Tello drone using your WiFi connection and send your program to the drone.</a:t>
            </a:r>
            <a:endParaRPr/>
          </a:p>
        </p:txBody>
      </p:sp>
      <p:pic>
        <p:nvPicPr>
          <p:cNvPr id="397" name="Google Shape;397;p57"/>
          <p:cNvPicPr preferRelativeResize="0"/>
          <p:nvPr/>
        </p:nvPicPr>
        <p:blipFill>
          <a:blip r:embed="rId3">
            <a:alphaModFix/>
          </a:blip>
          <a:stretch>
            <a:fillRect/>
          </a:stretch>
        </p:blipFill>
        <p:spPr>
          <a:xfrm>
            <a:off x="215400" y="2448650"/>
            <a:ext cx="8839203" cy="1235172"/>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01"/>
        <p:cNvGrpSpPr/>
        <p:nvPr/>
      </p:nvGrpSpPr>
      <p:grpSpPr>
        <a:xfrm>
          <a:off x="0" y="0"/>
          <a:ext cx="0" cy="0"/>
          <a:chOff x="0" y="0"/>
          <a:chExt cx="0" cy="0"/>
        </a:xfrm>
      </p:grpSpPr>
      <p:pic>
        <p:nvPicPr>
          <p:cNvPr id="402" name="Google Shape;402;p58"/>
          <p:cNvPicPr preferRelativeResize="0"/>
          <p:nvPr/>
        </p:nvPicPr>
        <p:blipFill>
          <a:blip r:embed="rId3">
            <a:alphaModFix/>
          </a:blip>
          <a:stretch>
            <a:fillRect/>
          </a:stretch>
        </p:blipFill>
        <p:spPr>
          <a:xfrm>
            <a:off x="895550" y="1139125"/>
            <a:ext cx="7352901" cy="3889000"/>
          </a:xfrm>
          <a:prstGeom prst="rect">
            <a:avLst/>
          </a:prstGeom>
          <a:noFill/>
          <a:ln>
            <a:noFill/>
          </a:ln>
        </p:spPr>
      </p:pic>
      <p:sp>
        <p:nvSpPr>
          <p:cNvPr id="403" name="Google Shape;403;p58"/>
          <p:cNvSpPr txBox="1">
            <a:spLocks noGrp="1"/>
          </p:cNvSpPr>
          <p:nvPr>
            <p:ph type="subTitle" idx="1"/>
          </p:nvPr>
        </p:nvSpPr>
        <p:spPr>
          <a:xfrm>
            <a:off x="374700" y="139025"/>
            <a:ext cx="8520600" cy="79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You can get help in your Jupyter Notebook by running a command with a question mark after it.</a:t>
            </a:r>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408" name="Google Shape;408;p59"/>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solidFill>
                  <a:srgbClr val="666666"/>
                </a:solidFill>
              </a:rPr>
              <a:t>In-class Drone Exercise</a:t>
            </a:r>
            <a:endParaRPr>
              <a:solidFill>
                <a:srgbClr val="666666"/>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412"/>
        <p:cNvGrpSpPr/>
        <p:nvPr/>
      </p:nvGrpSpPr>
      <p:grpSpPr>
        <a:xfrm>
          <a:off x="0" y="0"/>
          <a:ext cx="0" cy="0"/>
          <a:chOff x="0" y="0"/>
          <a:chExt cx="0" cy="0"/>
        </a:xfrm>
      </p:grpSpPr>
      <p:sp>
        <p:nvSpPr>
          <p:cNvPr id="413" name="Google Shape;413;p60"/>
          <p:cNvSpPr txBox="1"/>
          <p:nvPr/>
        </p:nvSpPr>
        <p:spPr>
          <a:xfrm>
            <a:off x="1414850" y="2695388"/>
            <a:ext cx="822300" cy="382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takeoff</a:t>
            </a:r>
            <a:endParaRPr/>
          </a:p>
        </p:txBody>
      </p:sp>
      <p:sp>
        <p:nvSpPr>
          <p:cNvPr id="414" name="Google Shape;414;p60"/>
          <p:cNvSpPr txBox="1"/>
          <p:nvPr/>
        </p:nvSpPr>
        <p:spPr>
          <a:xfrm>
            <a:off x="525825" y="286850"/>
            <a:ext cx="5535600" cy="1560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b="1">
                <a:solidFill>
                  <a:srgbClr val="666666"/>
                </a:solidFill>
              </a:rPr>
              <a:t>STEP 1: </a:t>
            </a:r>
            <a:r>
              <a:rPr lang="en" sz="2400">
                <a:solidFill>
                  <a:srgbClr val="666666"/>
                </a:solidFill>
              </a:rPr>
              <a:t>Measure the drone course to build your flight program. Record the measurements to use when you are programming.</a:t>
            </a:r>
            <a:endParaRPr sz="2400">
              <a:solidFill>
                <a:srgbClr val="666666"/>
              </a:solidFill>
            </a:endParaRPr>
          </a:p>
        </p:txBody>
      </p:sp>
      <p:sp>
        <p:nvSpPr>
          <p:cNvPr id="415" name="Google Shape;415;p60"/>
          <p:cNvSpPr txBox="1"/>
          <p:nvPr/>
        </p:nvSpPr>
        <p:spPr>
          <a:xfrm>
            <a:off x="6649600" y="1634213"/>
            <a:ext cx="822300" cy="382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t>landing</a:t>
            </a:r>
            <a:endParaRPr/>
          </a:p>
        </p:txBody>
      </p:sp>
      <p:sp>
        <p:nvSpPr>
          <p:cNvPr id="416" name="Google Shape;416;p60"/>
          <p:cNvSpPr/>
          <p:nvPr/>
        </p:nvSpPr>
        <p:spPr>
          <a:xfrm>
            <a:off x="2131975" y="2738750"/>
            <a:ext cx="295800" cy="2958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417" name="Google Shape;417;p60"/>
          <p:cNvSpPr txBox="1"/>
          <p:nvPr/>
        </p:nvSpPr>
        <p:spPr>
          <a:xfrm>
            <a:off x="2131975" y="2695400"/>
            <a:ext cx="295800" cy="382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b="1"/>
              <a:t>1</a:t>
            </a:r>
            <a:endParaRPr b="1"/>
          </a:p>
        </p:txBody>
      </p:sp>
      <p:sp>
        <p:nvSpPr>
          <p:cNvPr id="418" name="Google Shape;418;p60"/>
          <p:cNvSpPr/>
          <p:nvPr/>
        </p:nvSpPr>
        <p:spPr>
          <a:xfrm>
            <a:off x="3450750" y="2738750"/>
            <a:ext cx="295800" cy="2958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419" name="Google Shape;419;p60"/>
          <p:cNvSpPr txBox="1"/>
          <p:nvPr/>
        </p:nvSpPr>
        <p:spPr>
          <a:xfrm>
            <a:off x="3450750" y="2695400"/>
            <a:ext cx="295800" cy="382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b="1"/>
              <a:t>2</a:t>
            </a:r>
            <a:endParaRPr b="1"/>
          </a:p>
        </p:txBody>
      </p:sp>
      <p:sp>
        <p:nvSpPr>
          <p:cNvPr id="420" name="Google Shape;420;p60"/>
          <p:cNvSpPr/>
          <p:nvPr/>
        </p:nvSpPr>
        <p:spPr>
          <a:xfrm>
            <a:off x="3450750" y="3694300"/>
            <a:ext cx="295800" cy="2958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421" name="Google Shape;421;p60"/>
          <p:cNvSpPr txBox="1"/>
          <p:nvPr/>
        </p:nvSpPr>
        <p:spPr>
          <a:xfrm>
            <a:off x="3450750" y="3650950"/>
            <a:ext cx="295800" cy="382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b="1"/>
              <a:t>3</a:t>
            </a:r>
            <a:endParaRPr b="1"/>
          </a:p>
        </p:txBody>
      </p:sp>
      <p:sp>
        <p:nvSpPr>
          <p:cNvPr id="422" name="Google Shape;422;p60"/>
          <p:cNvSpPr/>
          <p:nvPr/>
        </p:nvSpPr>
        <p:spPr>
          <a:xfrm>
            <a:off x="6912850" y="3737650"/>
            <a:ext cx="295800" cy="2958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423" name="Google Shape;423;p60"/>
          <p:cNvSpPr txBox="1"/>
          <p:nvPr/>
        </p:nvSpPr>
        <p:spPr>
          <a:xfrm>
            <a:off x="6912850" y="3694300"/>
            <a:ext cx="295800" cy="382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b="1"/>
              <a:t>4</a:t>
            </a:r>
            <a:endParaRPr b="1"/>
          </a:p>
        </p:txBody>
      </p:sp>
      <p:sp>
        <p:nvSpPr>
          <p:cNvPr id="424" name="Google Shape;424;p60"/>
          <p:cNvSpPr/>
          <p:nvPr/>
        </p:nvSpPr>
        <p:spPr>
          <a:xfrm>
            <a:off x="6912850" y="2053000"/>
            <a:ext cx="295800" cy="2958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425" name="Google Shape;425;p60"/>
          <p:cNvSpPr txBox="1"/>
          <p:nvPr/>
        </p:nvSpPr>
        <p:spPr>
          <a:xfrm>
            <a:off x="6912850" y="2009650"/>
            <a:ext cx="295800" cy="382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b="1"/>
              <a:t>5</a:t>
            </a:r>
            <a:endParaRPr b="1"/>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429"/>
        <p:cNvGrpSpPr/>
        <p:nvPr/>
      </p:nvGrpSpPr>
      <p:grpSpPr>
        <a:xfrm>
          <a:off x="0" y="0"/>
          <a:ext cx="0" cy="0"/>
          <a:chOff x="0" y="0"/>
          <a:chExt cx="0" cy="0"/>
        </a:xfrm>
      </p:grpSpPr>
      <p:pic>
        <p:nvPicPr>
          <p:cNvPr id="430" name="Google Shape;430;p61"/>
          <p:cNvPicPr preferRelativeResize="0"/>
          <p:nvPr/>
        </p:nvPicPr>
        <p:blipFill>
          <a:blip r:embed="rId3">
            <a:alphaModFix/>
          </a:blip>
          <a:stretch>
            <a:fillRect/>
          </a:stretch>
        </p:blipFill>
        <p:spPr>
          <a:xfrm>
            <a:off x="152400" y="1012825"/>
            <a:ext cx="8839199" cy="3839171"/>
          </a:xfrm>
          <a:prstGeom prst="rect">
            <a:avLst/>
          </a:prstGeom>
          <a:noFill/>
          <a:ln>
            <a:noFill/>
          </a:ln>
        </p:spPr>
      </p:pic>
      <p:sp>
        <p:nvSpPr>
          <p:cNvPr id="431" name="Google Shape;431;p61"/>
          <p:cNvSpPr txBox="1"/>
          <p:nvPr/>
        </p:nvSpPr>
        <p:spPr>
          <a:xfrm>
            <a:off x="439775" y="124325"/>
            <a:ext cx="6768900" cy="74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a:solidFill>
                  <a:srgbClr val="666666"/>
                </a:solidFill>
              </a:rPr>
              <a:t>STEP 2:</a:t>
            </a:r>
            <a:r>
              <a:rPr lang="en" sz="1800">
                <a:solidFill>
                  <a:srgbClr val="666666"/>
                </a:solidFill>
              </a:rPr>
              <a:t> Create your programmed flight plan. Each line of your program is a different step for the drone.</a:t>
            </a:r>
            <a:endParaRPr sz="1800">
              <a:solidFill>
                <a:srgbClr val="666666"/>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80" name="Google Shape;80;p17"/>
          <p:cNvSpPr txBox="1">
            <a:spLocks noGrp="1"/>
          </p:cNvSpPr>
          <p:nvPr>
            <p:ph type="body" idx="1"/>
          </p:nvPr>
        </p:nvSpPr>
        <p:spPr>
          <a:xfrm>
            <a:off x="332725" y="690150"/>
            <a:ext cx="8085900" cy="37080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sz="3000"/>
              <a:t>These devices use an Application Programming Interface or API to send commands to devices. An API translates computer programs into actions on a digital device. An API allows you to write computer programs for lots of different devices using the same programming language.</a:t>
            </a:r>
            <a:endParaRPr sz="300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35"/>
        <p:cNvGrpSpPr/>
        <p:nvPr/>
      </p:nvGrpSpPr>
      <p:grpSpPr>
        <a:xfrm>
          <a:off x="0" y="0"/>
          <a:ext cx="0" cy="0"/>
          <a:chOff x="0" y="0"/>
          <a:chExt cx="0" cy="0"/>
        </a:xfrm>
      </p:grpSpPr>
      <p:sp>
        <p:nvSpPr>
          <p:cNvPr id="436" name="Google Shape;436;p6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solidFill>
                  <a:srgbClr val="666666"/>
                </a:solidFill>
              </a:rPr>
              <a:t>Run Your Simulation</a:t>
            </a:r>
            <a:endParaRPr>
              <a:solidFill>
                <a:srgbClr val="666666"/>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40"/>
        <p:cNvGrpSpPr/>
        <p:nvPr/>
      </p:nvGrpSpPr>
      <p:grpSpPr>
        <a:xfrm>
          <a:off x="0" y="0"/>
          <a:ext cx="0" cy="0"/>
          <a:chOff x="0" y="0"/>
          <a:chExt cx="0" cy="0"/>
        </a:xfrm>
      </p:grpSpPr>
      <p:sp>
        <p:nvSpPr>
          <p:cNvPr id="441" name="Google Shape;441;p63"/>
          <p:cNvSpPr/>
          <p:nvPr/>
        </p:nvSpPr>
        <p:spPr>
          <a:xfrm>
            <a:off x="2256275" y="2093725"/>
            <a:ext cx="4789750" cy="1835575"/>
          </a:xfrm>
          <a:custGeom>
            <a:avLst/>
            <a:gdLst/>
            <a:ahLst/>
            <a:cxnLst/>
            <a:rect l="l" t="t" r="r" b="b"/>
            <a:pathLst>
              <a:path w="191590" h="73423" extrusionOk="0">
                <a:moveTo>
                  <a:pt x="0" y="36712"/>
                </a:moveTo>
                <a:lnTo>
                  <a:pt x="51243" y="36712"/>
                </a:lnTo>
                <a:lnTo>
                  <a:pt x="51243" y="73423"/>
                </a:lnTo>
                <a:lnTo>
                  <a:pt x="191590" y="73423"/>
                </a:lnTo>
                <a:lnTo>
                  <a:pt x="191590" y="0"/>
                </a:lnTo>
              </a:path>
            </a:pathLst>
          </a:custGeom>
          <a:noFill/>
          <a:ln w="28575" cap="flat" cmpd="sng">
            <a:solidFill>
              <a:srgbClr val="00FF00"/>
            </a:solidFill>
            <a:prstDash val="solid"/>
            <a:round/>
            <a:headEnd type="none" w="med" len="med"/>
            <a:tailEnd type="none" w="med" len="med"/>
          </a:ln>
        </p:spPr>
      </p:sp>
      <p:sp>
        <p:nvSpPr>
          <p:cNvPr id="442" name="Google Shape;442;p63"/>
          <p:cNvSpPr txBox="1"/>
          <p:nvPr/>
        </p:nvSpPr>
        <p:spPr>
          <a:xfrm>
            <a:off x="1433975" y="2820263"/>
            <a:ext cx="822300" cy="382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takeoff</a:t>
            </a:r>
            <a:endParaRPr/>
          </a:p>
        </p:txBody>
      </p:sp>
      <p:sp>
        <p:nvSpPr>
          <p:cNvPr id="443" name="Google Shape;443;p63"/>
          <p:cNvSpPr txBox="1"/>
          <p:nvPr/>
        </p:nvSpPr>
        <p:spPr>
          <a:xfrm>
            <a:off x="717050" y="401550"/>
            <a:ext cx="4923600" cy="1576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a:solidFill>
                  <a:srgbClr val="666666"/>
                </a:solidFill>
              </a:rPr>
              <a:t>STEP 3:</a:t>
            </a:r>
            <a:r>
              <a:rPr lang="en" sz="1800">
                <a:solidFill>
                  <a:srgbClr val="666666"/>
                </a:solidFill>
              </a:rPr>
              <a:t> The simulation will test your code and output a simulated path or model of your drone’s flight. If your program has no errors, when you run “all cells”, it will output plots of your flight path step by step.</a:t>
            </a:r>
            <a:endParaRPr sz="1800">
              <a:solidFill>
                <a:srgbClr val="666666"/>
              </a:solidFill>
            </a:endParaRPr>
          </a:p>
        </p:txBody>
      </p:sp>
      <p:sp>
        <p:nvSpPr>
          <p:cNvPr id="444" name="Google Shape;444;p63"/>
          <p:cNvSpPr txBox="1"/>
          <p:nvPr/>
        </p:nvSpPr>
        <p:spPr>
          <a:xfrm>
            <a:off x="2494625" y="2695388"/>
            <a:ext cx="822300" cy="382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a:t>50 cm</a:t>
            </a:r>
            <a:endParaRPr sz="1000"/>
          </a:p>
        </p:txBody>
      </p:sp>
      <p:sp>
        <p:nvSpPr>
          <p:cNvPr id="445" name="Google Shape;445;p63"/>
          <p:cNvSpPr txBox="1"/>
          <p:nvPr/>
        </p:nvSpPr>
        <p:spPr>
          <a:xfrm>
            <a:off x="3393400" y="3268438"/>
            <a:ext cx="822300" cy="382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a:t>50 cm</a:t>
            </a:r>
            <a:endParaRPr sz="1000"/>
          </a:p>
        </p:txBody>
      </p:sp>
      <p:sp>
        <p:nvSpPr>
          <p:cNvPr id="446" name="Google Shape;446;p63"/>
          <p:cNvSpPr txBox="1"/>
          <p:nvPr/>
        </p:nvSpPr>
        <p:spPr>
          <a:xfrm>
            <a:off x="4865125" y="3612063"/>
            <a:ext cx="822300" cy="382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a:t>150 cm</a:t>
            </a:r>
            <a:endParaRPr sz="1000"/>
          </a:p>
        </p:txBody>
      </p:sp>
      <p:sp>
        <p:nvSpPr>
          <p:cNvPr id="447" name="Google Shape;447;p63"/>
          <p:cNvSpPr txBox="1"/>
          <p:nvPr/>
        </p:nvSpPr>
        <p:spPr>
          <a:xfrm>
            <a:off x="6948750" y="2779738"/>
            <a:ext cx="822300" cy="382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a:t>100 cm</a:t>
            </a:r>
            <a:endParaRPr sz="1000"/>
          </a:p>
        </p:txBody>
      </p:sp>
      <p:cxnSp>
        <p:nvCxnSpPr>
          <p:cNvPr id="448" name="Google Shape;448;p63"/>
          <p:cNvCxnSpPr/>
          <p:nvPr/>
        </p:nvCxnSpPr>
        <p:spPr>
          <a:xfrm>
            <a:off x="6649600" y="707500"/>
            <a:ext cx="439800" cy="0"/>
          </a:xfrm>
          <a:prstGeom prst="straightConnector1">
            <a:avLst/>
          </a:prstGeom>
          <a:noFill/>
          <a:ln w="28575" cap="flat" cmpd="sng">
            <a:solidFill>
              <a:srgbClr val="00FF00"/>
            </a:solidFill>
            <a:prstDash val="solid"/>
            <a:round/>
            <a:headEnd type="none" w="med" len="med"/>
            <a:tailEnd type="none" w="med" len="med"/>
          </a:ln>
        </p:spPr>
      </p:cxnSp>
      <p:sp>
        <p:nvSpPr>
          <p:cNvPr id="449" name="Google Shape;449;p63"/>
          <p:cNvSpPr txBox="1"/>
          <p:nvPr/>
        </p:nvSpPr>
        <p:spPr>
          <a:xfrm>
            <a:off x="6649600" y="1634213"/>
            <a:ext cx="822300" cy="382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t>landing</a:t>
            </a:r>
            <a:endParaRPr/>
          </a:p>
        </p:txBody>
      </p:sp>
      <p:sp>
        <p:nvSpPr>
          <p:cNvPr id="450" name="Google Shape;450;p63"/>
          <p:cNvSpPr txBox="1"/>
          <p:nvPr/>
        </p:nvSpPr>
        <p:spPr>
          <a:xfrm>
            <a:off x="7089400" y="535371"/>
            <a:ext cx="1256700" cy="382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t>Simulated Path</a:t>
            </a:r>
            <a:endParaRPr sz="100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454"/>
        <p:cNvGrpSpPr/>
        <p:nvPr/>
      </p:nvGrpSpPr>
      <p:grpSpPr>
        <a:xfrm>
          <a:off x="0" y="0"/>
          <a:ext cx="0" cy="0"/>
          <a:chOff x="0" y="0"/>
          <a:chExt cx="0" cy="0"/>
        </a:xfrm>
      </p:grpSpPr>
      <p:sp>
        <p:nvSpPr>
          <p:cNvPr id="455" name="Google Shape;455;p6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81000" algn="l" rtl="0">
              <a:spcBef>
                <a:spcPts val="0"/>
              </a:spcBef>
              <a:spcAft>
                <a:spcPts val="0"/>
              </a:spcAft>
              <a:buSzPts val="2400"/>
              <a:buChar char="●"/>
            </a:pPr>
            <a:r>
              <a:rPr lang="en" sz="2400"/>
              <a:t>Did your program work as you expected?</a:t>
            </a:r>
            <a:endParaRPr sz="2400"/>
          </a:p>
          <a:p>
            <a:pPr marL="457200" lvl="0" indent="-381000" algn="l" rtl="0">
              <a:spcBef>
                <a:spcPts val="0"/>
              </a:spcBef>
              <a:spcAft>
                <a:spcPts val="0"/>
              </a:spcAft>
              <a:buSzPts val="2400"/>
              <a:buChar char="●"/>
            </a:pPr>
            <a:r>
              <a:rPr lang="en" sz="2400"/>
              <a:t>Did the plots of the flight path match your plan?</a:t>
            </a:r>
            <a:endParaRPr sz="240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459"/>
        <p:cNvGrpSpPr/>
        <p:nvPr/>
      </p:nvGrpSpPr>
      <p:grpSpPr>
        <a:xfrm>
          <a:off x="0" y="0"/>
          <a:ext cx="0" cy="0"/>
          <a:chOff x="0" y="0"/>
          <a:chExt cx="0" cy="0"/>
        </a:xfrm>
      </p:grpSpPr>
      <p:sp>
        <p:nvSpPr>
          <p:cNvPr id="460" name="Google Shape;460;p65"/>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solidFill>
                  <a:srgbClr val="666666"/>
                </a:solidFill>
              </a:rPr>
              <a:t>Test Your Model With a Real Drone</a:t>
            </a:r>
            <a:endParaRPr>
              <a:solidFill>
                <a:srgbClr val="666666"/>
              </a:solidFill>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464"/>
        <p:cNvGrpSpPr/>
        <p:nvPr/>
      </p:nvGrpSpPr>
      <p:grpSpPr>
        <a:xfrm>
          <a:off x="0" y="0"/>
          <a:ext cx="0" cy="0"/>
          <a:chOff x="0" y="0"/>
          <a:chExt cx="0" cy="0"/>
        </a:xfrm>
      </p:grpSpPr>
      <p:sp>
        <p:nvSpPr>
          <p:cNvPr id="465" name="Google Shape;465;p66"/>
          <p:cNvSpPr/>
          <p:nvPr/>
        </p:nvSpPr>
        <p:spPr>
          <a:xfrm>
            <a:off x="2256275" y="2093725"/>
            <a:ext cx="4789750" cy="1835575"/>
          </a:xfrm>
          <a:custGeom>
            <a:avLst/>
            <a:gdLst/>
            <a:ahLst/>
            <a:cxnLst/>
            <a:rect l="l" t="t" r="r" b="b"/>
            <a:pathLst>
              <a:path w="191590" h="73423" extrusionOk="0">
                <a:moveTo>
                  <a:pt x="0" y="36712"/>
                </a:moveTo>
                <a:lnTo>
                  <a:pt x="51243" y="36712"/>
                </a:lnTo>
                <a:lnTo>
                  <a:pt x="51243" y="73423"/>
                </a:lnTo>
                <a:lnTo>
                  <a:pt x="191590" y="73423"/>
                </a:lnTo>
                <a:lnTo>
                  <a:pt x="191590" y="0"/>
                </a:lnTo>
              </a:path>
            </a:pathLst>
          </a:custGeom>
          <a:noFill/>
          <a:ln w="28575" cap="flat" cmpd="sng">
            <a:solidFill>
              <a:srgbClr val="00FF00"/>
            </a:solidFill>
            <a:prstDash val="solid"/>
            <a:round/>
            <a:headEnd type="none" w="med" len="med"/>
            <a:tailEnd type="none" w="med" len="med"/>
          </a:ln>
        </p:spPr>
      </p:sp>
      <p:sp>
        <p:nvSpPr>
          <p:cNvPr id="466" name="Google Shape;466;p66"/>
          <p:cNvSpPr txBox="1"/>
          <p:nvPr/>
        </p:nvSpPr>
        <p:spPr>
          <a:xfrm>
            <a:off x="1433975" y="2820263"/>
            <a:ext cx="822300" cy="382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takeoff</a:t>
            </a:r>
            <a:endParaRPr/>
          </a:p>
        </p:txBody>
      </p:sp>
      <p:sp>
        <p:nvSpPr>
          <p:cNvPr id="467" name="Google Shape;467;p66"/>
          <p:cNvSpPr txBox="1"/>
          <p:nvPr/>
        </p:nvSpPr>
        <p:spPr>
          <a:xfrm>
            <a:off x="6649600" y="1634213"/>
            <a:ext cx="822300" cy="382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t>landing</a:t>
            </a:r>
            <a:endParaRPr/>
          </a:p>
        </p:txBody>
      </p:sp>
      <p:sp>
        <p:nvSpPr>
          <p:cNvPr id="468" name="Google Shape;468;p66"/>
          <p:cNvSpPr txBox="1"/>
          <p:nvPr/>
        </p:nvSpPr>
        <p:spPr>
          <a:xfrm>
            <a:off x="534275" y="323600"/>
            <a:ext cx="5488800" cy="237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solidFill>
                  <a:srgbClr val="666666"/>
                </a:solidFill>
              </a:rPr>
              <a:t>STEP 4: </a:t>
            </a:r>
            <a:r>
              <a:rPr lang="en">
                <a:solidFill>
                  <a:srgbClr val="666666"/>
                </a:solidFill>
              </a:rPr>
              <a:t>Finally, you will deploy your programmed flight path to the drone and test it by connecting to the drone WiFi and deploying your code. The actual flight will likely differ from your model path.</a:t>
            </a:r>
            <a:endParaRPr>
              <a:solidFill>
                <a:srgbClr val="666666"/>
              </a:solidFill>
            </a:endParaRPr>
          </a:p>
        </p:txBody>
      </p:sp>
      <p:sp>
        <p:nvSpPr>
          <p:cNvPr id="469" name="Google Shape;469;p66"/>
          <p:cNvSpPr txBox="1"/>
          <p:nvPr/>
        </p:nvSpPr>
        <p:spPr>
          <a:xfrm>
            <a:off x="2494625" y="2695388"/>
            <a:ext cx="822300" cy="382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a:t>50 cm</a:t>
            </a:r>
            <a:endParaRPr sz="1000"/>
          </a:p>
        </p:txBody>
      </p:sp>
      <p:sp>
        <p:nvSpPr>
          <p:cNvPr id="470" name="Google Shape;470;p66"/>
          <p:cNvSpPr txBox="1"/>
          <p:nvPr/>
        </p:nvSpPr>
        <p:spPr>
          <a:xfrm>
            <a:off x="3393400" y="3268438"/>
            <a:ext cx="822300" cy="382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a:t>50 cm</a:t>
            </a:r>
            <a:endParaRPr sz="1000"/>
          </a:p>
        </p:txBody>
      </p:sp>
      <p:sp>
        <p:nvSpPr>
          <p:cNvPr id="471" name="Google Shape;471;p66"/>
          <p:cNvSpPr txBox="1"/>
          <p:nvPr/>
        </p:nvSpPr>
        <p:spPr>
          <a:xfrm>
            <a:off x="4865125" y="3612063"/>
            <a:ext cx="822300" cy="382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a:t>150 cm</a:t>
            </a:r>
            <a:endParaRPr sz="1000"/>
          </a:p>
        </p:txBody>
      </p:sp>
      <p:sp>
        <p:nvSpPr>
          <p:cNvPr id="472" name="Google Shape;472;p66"/>
          <p:cNvSpPr txBox="1"/>
          <p:nvPr/>
        </p:nvSpPr>
        <p:spPr>
          <a:xfrm>
            <a:off x="6948750" y="2779738"/>
            <a:ext cx="822300" cy="382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a:t>100 cm</a:t>
            </a:r>
            <a:endParaRPr sz="1000"/>
          </a:p>
        </p:txBody>
      </p:sp>
      <p:pic>
        <p:nvPicPr>
          <p:cNvPr id="473" name="Google Shape;473;p66"/>
          <p:cNvPicPr preferRelativeResize="0"/>
          <p:nvPr/>
        </p:nvPicPr>
        <p:blipFill>
          <a:blip r:embed="rId3">
            <a:alphaModFix/>
          </a:blip>
          <a:stretch>
            <a:fillRect/>
          </a:stretch>
        </p:blipFill>
        <p:spPr>
          <a:xfrm rot="5400000">
            <a:off x="2040475" y="2719912"/>
            <a:ext cx="583200" cy="583200"/>
          </a:xfrm>
          <a:prstGeom prst="rect">
            <a:avLst/>
          </a:prstGeom>
          <a:noFill/>
          <a:ln>
            <a:noFill/>
          </a:ln>
        </p:spPr>
      </p:pic>
      <p:sp>
        <p:nvSpPr>
          <p:cNvPr id="474" name="Google Shape;474;p66"/>
          <p:cNvSpPr/>
          <p:nvPr/>
        </p:nvSpPr>
        <p:spPr>
          <a:xfrm>
            <a:off x="2514400" y="1979000"/>
            <a:ext cx="5081825" cy="2045925"/>
          </a:xfrm>
          <a:custGeom>
            <a:avLst/>
            <a:gdLst/>
            <a:ahLst/>
            <a:cxnLst/>
            <a:rect l="l" t="t" r="r" b="b"/>
            <a:pathLst>
              <a:path w="203273" h="81837" extrusionOk="0">
                <a:moveTo>
                  <a:pt x="0" y="41684"/>
                </a:moveTo>
                <a:cubicBezTo>
                  <a:pt x="2765" y="40894"/>
                  <a:pt x="5947" y="38291"/>
                  <a:pt x="8413" y="39771"/>
                </a:cubicBezTo>
                <a:cubicBezTo>
                  <a:pt x="11112" y="41392"/>
                  <a:pt x="14121" y="43830"/>
                  <a:pt x="17208" y="43213"/>
                </a:cubicBezTo>
                <a:cubicBezTo>
                  <a:pt x="21303" y="42395"/>
                  <a:pt x="26107" y="38029"/>
                  <a:pt x="29446" y="40536"/>
                </a:cubicBezTo>
                <a:cubicBezTo>
                  <a:pt x="30465" y="41301"/>
                  <a:pt x="30490" y="43346"/>
                  <a:pt x="31740" y="43596"/>
                </a:cubicBezTo>
                <a:cubicBezTo>
                  <a:pt x="36839" y="44617"/>
                  <a:pt x="44152" y="36210"/>
                  <a:pt x="47037" y="40536"/>
                </a:cubicBezTo>
                <a:cubicBezTo>
                  <a:pt x="48652" y="42957"/>
                  <a:pt x="51948" y="45362"/>
                  <a:pt x="51243" y="48185"/>
                </a:cubicBezTo>
                <a:cubicBezTo>
                  <a:pt x="50649" y="50564"/>
                  <a:pt x="47208" y="52307"/>
                  <a:pt x="47802" y="54686"/>
                </a:cubicBezTo>
                <a:cubicBezTo>
                  <a:pt x="48741" y="58447"/>
                  <a:pt x="53838" y="59775"/>
                  <a:pt x="55832" y="63099"/>
                </a:cubicBezTo>
                <a:cubicBezTo>
                  <a:pt x="58031" y="66765"/>
                  <a:pt x="50117" y="73154"/>
                  <a:pt x="53538" y="75719"/>
                </a:cubicBezTo>
                <a:cubicBezTo>
                  <a:pt x="58866" y="79713"/>
                  <a:pt x="66922" y="75250"/>
                  <a:pt x="73423" y="73807"/>
                </a:cubicBezTo>
                <a:cubicBezTo>
                  <a:pt x="80749" y="72181"/>
                  <a:pt x="86951" y="81837"/>
                  <a:pt x="94456" y="81837"/>
                </a:cubicBezTo>
                <a:cubicBezTo>
                  <a:pt x="103669" y="81837"/>
                  <a:pt x="112137" y="73441"/>
                  <a:pt x="121225" y="74954"/>
                </a:cubicBezTo>
                <a:cubicBezTo>
                  <a:pt x="128307" y="76133"/>
                  <a:pt x="134721" y="80476"/>
                  <a:pt x="141876" y="81072"/>
                </a:cubicBezTo>
                <a:cubicBezTo>
                  <a:pt x="146029" y="81418"/>
                  <a:pt x="149261" y="76918"/>
                  <a:pt x="153348" y="76101"/>
                </a:cubicBezTo>
                <a:cubicBezTo>
                  <a:pt x="157273" y="75317"/>
                  <a:pt x="161200" y="78013"/>
                  <a:pt x="165203" y="78013"/>
                </a:cubicBezTo>
                <a:cubicBezTo>
                  <a:pt x="169808" y="78013"/>
                  <a:pt x="174365" y="76866"/>
                  <a:pt x="178970" y="76866"/>
                </a:cubicBezTo>
                <a:cubicBezTo>
                  <a:pt x="186910" y="76866"/>
                  <a:pt x="195577" y="82709"/>
                  <a:pt x="202680" y="79160"/>
                </a:cubicBezTo>
                <a:cubicBezTo>
                  <a:pt x="203843" y="78579"/>
                  <a:pt x="203008" y="76039"/>
                  <a:pt x="201915" y="75336"/>
                </a:cubicBezTo>
                <a:cubicBezTo>
                  <a:pt x="198507" y="73145"/>
                  <a:pt x="194668" y="71646"/>
                  <a:pt x="190825" y="70365"/>
                </a:cubicBezTo>
                <a:cubicBezTo>
                  <a:pt x="189253" y="69841"/>
                  <a:pt x="185495" y="69935"/>
                  <a:pt x="186236" y="68453"/>
                </a:cubicBezTo>
                <a:cubicBezTo>
                  <a:pt x="188387" y="64150"/>
                  <a:pt x="197305" y="65470"/>
                  <a:pt x="198474" y="60804"/>
                </a:cubicBezTo>
                <a:cubicBezTo>
                  <a:pt x="199141" y="58140"/>
                  <a:pt x="192958" y="54384"/>
                  <a:pt x="195414" y="53156"/>
                </a:cubicBezTo>
                <a:cubicBezTo>
                  <a:pt x="203174" y="49276"/>
                  <a:pt x="198261" y="35660"/>
                  <a:pt x="196562" y="27152"/>
                </a:cubicBezTo>
                <a:cubicBezTo>
                  <a:pt x="194789" y="18273"/>
                  <a:pt x="195797" y="9054"/>
                  <a:pt x="195797" y="0"/>
                </a:cubicBezTo>
              </a:path>
            </a:pathLst>
          </a:custGeom>
          <a:noFill/>
          <a:ln w="28575" cap="flat" cmpd="sng">
            <a:solidFill>
              <a:srgbClr val="FF0000"/>
            </a:solidFill>
            <a:prstDash val="solid"/>
            <a:round/>
            <a:headEnd type="none" w="med" len="med"/>
            <a:tailEnd type="none" w="med" len="med"/>
          </a:ln>
        </p:spPr>
      </p:sp>
      <p:cxnSp>
        <p:nvCxnSpPr>
          <p:cNvPr id="475" name="Google Shape;475;p66"/>
          <p:cNvCxnSpPr/>
          <p:nvPr/>
        </p:nvCxnSpPr>
        <p:spPr>
          <a:xfrm>
            <a:off x="6649600" y="707500"/>
            <a:ext cx="439800" cy="0"/>
          </a:xfrm>
          <a:prstGeom prst="straightConnector1">
            <a:avLst/>
          </a:prstGeom>
          <a:noFill/>
          <a:ln w="28575" cap="flat" cmpd="sng">
            <a:solidFill>
              <a:srgbClr val="00FF00"/>
            </a:solidFill>
            <a:prstDash val="solid"/>
            <a:round/>
            <a:headEnd type="none" w="med" len="med"/>
            <a:tailEnd type="none" w="med" len="med"/>
          </a:ln>
        </p:spPr>
      </p:cxnSp>
      <p:sp>
        <p:nvSpPr>
          <p:cNvPr id="476" name="Google Shape;476;p66"/>
          <p:cNvSpPr txBox="1"/>
          <p:nvPr/>
        </p:nvSpPr>
        <p:spPr>
          <a:xfrm>
            <a:off x="7089400" y="535371"/>
            <a:ext cx="1256700" cy="382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t>Simulated Path</a:t>
            </a:r>
            <a:endParaRPr sz="1000"/>
          </a:p>
        </p:txBody>
      </p:sp>
      <p:cxnSp>
        <p:nvCxnSpPr>
          <p:cNvPr id="477" name="Google Shape;477;p66"/>
          <p:cNvCxnSpPr/>
          <p:nvPr/>
        </p:nvCxnSpPr>
        <p:spPr>
          <a:xfrm>
            <a:off x="6658867" y="936400"/>
            <a:ext cx="439800" cy="0"/>
          </a:xfrm>
          <a:prstGeom prst="straightConnector1">
            <a:avLst/>
          </a:prstGeom>
          <a:noFill/>
          <a:ln w="28575" cap="flat" cmpd="sng">
            <a:solidFill>
              <a:srgbClr val="FF0000"/>
            </a:solidFill>
            <a:prstDash val="solid"/>
            <a:round/>
            <a:headEnd type="none" w="med" len="med"/>
            <a:tailEnd type="none" w="med" len="med"/>
          </a:ln>
        </p:spPr>
      </p:cxnSp>
      <p:sp>
        <p:nvSpPr>
          <p:cNvPr id="478" name="Google Shape;478;p66"/>
          <p:cNvSpPr txBox="1"/>
          <p:nvPr/>
        </p:nvSpPr>
        <p:spPr>
          <a:xfrm>
            <a:off x="7098667" y="764271"/>
            <a:ext cx="1256700" cy="382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t>Actual Path</a:t>
            </a:r>
            <a:endParaRPr sz="100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482"/>
        <p:cNvGrpSpPr/>
        <p:nvPr/>
      </p:nvGrpSpPr>
      <p:grpSpPr>
        <a:xfrm>
          <a:off x="0" y="0"/>
          <a:ext cx="0" cy="0"/>
          <a:chOff x="0" y="0"/>
          <a:chExt cx="0" cy="0"/>
        </a:xfrm>
      </p:grpSpPr>
      <p:sp>
        <p:nvSpPr>
          <p:cNvPr id="483" name="Google Shape;483;p67"/>
          <p:cNvSpPr txBox="1">
            <a:spLocks noGrp="1"/>
          </p:cNvSpPr>
          <p:nvPr>
            <p:ph type="body" idx="1"/>
          </p:nvPr>
        </p:nvSpPr>
        <p:spPr>
          <a:xfrm>
            <a:off x="311700" y="693575"/>
            <a:ext cx="8520600" cy="3416400"/>
          </a:xfrm>
          <a:prstGeom prst="rect">
            <a:avLst/>
          </a:prstGeom>
        </p:spPr>
        <p:txBody>
          <a:bodyPr spcFirstLastPara="1" wrap="square" lIns="91425" tIns="91425" rIns="91425" bIns="91425" anchor="t" anchorCtr="0">
            <a:noAutofit/>
          </a:bodyPr>
          <a:lstStyle/>
          <a:p>
            <a:pPr marL="457200" lvl="0" indent="-381000" algn="l" rtl="0">
              <a:spcBef>
                <a:spcPts val="0"/>
              </a:spcBef>
              <a:spcAft>
                <a:spcPts val="0"/>
              </a:spcAft>
              <a:buSzPts val="2400"/>
              <a:buChar char="●"/>
            </a:pPr>
            <a:r>
              <a:rPr lang="en" sz="2400"/>
              <a:t>Did the drone perform as expected?</a:t>
            </a:r>
            <a:endParaRPr sz="2400"/>
          </a:p>
          <a:p>
            <a:pPr marL="457200" lvl="0" indent="-381000" algn="l" rtl="0">
              <a:spcBef>
                <a:spcPts val="0"/>
              </a:spcBef>
              <a:spcAft>
                <a:spcPts val="0"/>
              </a:spcAft>
              <a:buSzPts val="2400"/>
              <a:buChar char="●"/>
            </a:pPr>
            <a:r>
              <a:rPr lang="en" sz="2400"/>
              <a:t>Where did the actual flight differ from the simulated flight?</a:t>
            </a:r>
            <a:endParaRPr sz="2400"/>
          </a:p>
          <a:p>
            <a:pPr marL="914400" lvl="1" indent="-381000" algn="l" rtl="0">
              <a:spcBef>
                <a:spcPts val="0"/>
              </a:spcBef>
              <a:spcAft>
                <a:spcPts val="0"/>
              </a:spcAft>
              <a:buSzPts val="2400"/>
              <a:buChar char="○"/>
            </a:pPr>
            <a:r>
              <a:rPr lang="en" sz="2400"/>
              <a:t>What are some reasons for these differences?</a:t>
            </a:r>
            <a:endParaRPr sz="2400"/>
          </a:p>
          <a:p>
            <a:pPr marL="457200" lvl="0" indent="-381000" algn="l" rtl="0">
              <a:spcBef>
                <a:spcPts val="0"/>
              </a:spcBef>
              <a:spcAft>
                <a:spcPts val="0"/>
              </a:spcAft>
              <a:buSzPts val="2400"/>
              <a:buChar char="●"/>
            </a:pPr>
            <a:r>
              <a:rPr lang="en" sz="2400"/>
              <a:t>If you flew your flight plan more than once, were there differences in the actual flight using the same program?</a:t>
            </a:r>
            <a:endParaRPr sz="2400"/>
          </a:p>
          <a:p>
            <a:pPr marL="914400" lvl="1" indent="-381000" algn="l" rtl="0">
              <a:spcBef>
                <a:spcPts val="0"/>
              </a:spcBef>
              <a:spcAft>
                <a:spcPts val="0"/>
              </a:spcAft>
              <a:buSzPts val="2400"/>
              <a:buChar char="○"/>
            </a:pPr>
            <a:r>
              <a:rPr lang="en" sz="2400"/>
              <a:t>Why might there be differences?</a:t>
            </a:r>
            <a:endParaRPr sz="2400"/>
          </a:p>
          <a:p>
            <a:pPr marL="457200" lvl="0" indent="-381000" algn="l" rtl="0">
              <a:spcBef>
                <a:spcPts val="0"/>
              </a:spcBef>
              <a:spcAft>
                <a:spcPts val="0"/>
              </a:spcAft>
              <a:buSzPts val="2400"/>
              <a:buChar char="●"/>
            </a:pPr>
            <a:r>
              <a:rPr lang="en" sz="2400"/>
              <a:t>How could the simulation be made more accurate?</a:t>
            </a:r>
            <a:endParaRPr sz="2400"/>
          </a:p>
          <a:p>
            <a:pPr marL="457200" lvl="0" indent="-381000" algn="l" rtl="0">
              <a:spcBef>
                <a:spcPts val="0"/>
              </a:spcBef>
              <a:spcAft>
                <a:spcPts val="0"/>
              </a:spcAft>
              <a:buSzPts val="2400"/>
              <a:buChar char="●"/>
            </a:pPr>
            <a:r>
              <a:rPr lang="en" sz="2400"/>
              <a:t>Could you adjust your program to make your actual flight better match your planned path?</a:t>
            </a:r>
            <a:endParaRPr sz="240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487"/>
        <p:cNvGrpSpPr/>
        <p:nvPr/>
      </p:nvGrpSpPr>
      <p:grpSpPr>
        <a:xfrm>
          <a:off x="0" y="0"/>
          <a:ext cx="0" cy="0"/>
          <a:chOff x="0" y="0"/>
          <a:chExt cx="0" cy="0"/>
        </a:xfrm>
      </p:grpSpPr>
      <p:sp>
        <p:nvSpPr>
          <p:cNvPr id="488" name="Google Shape;488;p68"/>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solidFill>
                  <a:srgbClr val="666666"/>
                </a:solidFill>
              </a:rPr>
              <a:t>Models</a:t>
            </a:r>
            <a:endParaRPr>
              <a:solidFill>
                <a:srgbClr val="666666"/>
              </a:solidFill>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492"/>
        <p:cNvGrpSpPr/>
        <p:nvPr/>
      </p:nvGrpSpPr>
      <p:grpSpPr>
        <a:xfrm>
          <a:off x="0" y="0"/>
          <a:ext cx="0" cy="0"/>
          <a:chOff x="0" y="0"/>
          <a:chExt cx="0" cy="0"/>
        </a:xfrm>
      </p:grpSpPr>
      <p:sp>
        <p:nvSpPr>
          <p:cNvPr id="493" name="Google Shape;493;p69"/>
          <p:cNvSpPr txBox="1">
            <a:spLocks noGrp="1"/>
          </p:cNvSpPr>
          <p:nvPr>
            <p:ph type="body" idx="1"/>
          </p:nvPr>
        </p:nvSpPr>
        <p:spPr>
          <a:xfrm>
            <a:off x="311700" y="693575"/>
            <a:ext cx="8520600" cy="3416400"/>
          </a:xfrm>
          <a:prstGeom prst="rect">
            <a:avLst/>
          </a:prstGeom>
        </p:spPr>
        <p:txBody>
          <a:bodyPr spcFirstLastPara="1" wrap="square" lIns="91425" tIns="91425" rIns="91425" bIns="91425" anchor="t" anchorCtr="0">
            <a:noAutofit/>
          </a:bodyPr>
          <a:lstStyle/>
          <a:p>
            <a:pPr marL="457200" lvl="0" indent="-381000" algn="l" rtl="0">
              <a:spcBef>
                <a:spcPts val="0"/>
              </a:spcBef>
              <a:spcAft>
                <a:spcPts val="0"/>
              </a:spcAft>
              <a:buSzPts val="2400"/>
              <a:buChar char="●"/>
            </a:pPr>
            <a:r>
              <a:rPr lang="en" sz="2400"/>
              <a:t>Can you think of any simulations or models that are used for natural phenomena?</a:t>
            </a:r>
            <a:endParaRPr sz="2400"/>
          </a:p>
          <a:p>
            <a:pPr marL="914400" lvl="1" indent="-381000" algn="l" rtl="0">
              <a:spcBef>
                <a:spcPts val="0"/>
              </a:spcBef>
              <a:spcAft>
                <a:spcPts val="0"/>
              </a:spcAft>
              <a:buSzPts val="2400"/>
              <a:buChar char="○"/>
            </a:pPr>
            <a:r>
              <a:rPr lang="en" sz="2400"/>
              <a:t>Why might such models be useful?</a:t>
            </a:r>
            <a:endParaRPr sz="2400"/>
          </a:p>
          <a:p>
            <a:pPr marL="457200" lvl="0" indent="-381000" algn="l" rtl="0">
              <a:spcBef>
                <a:spcPts val="0"/>
              </a:spcBef>
              <a:spcAft>
                <a:spcPts val="0"/>
              </a:spcAft>
              <a:buSzPts val="2400"/>
              <a:buChar char="●"/>
            </a:pPr>
            <a:r>
              <a:rPr lang="en" sz="2400"/>
              <a:t>Can you think of any other simulations or models that are used for used for man-made or designed systems?</a:t>
            </a:r>
            <a:endParaRPr sz="2400"/>
          </a:p>
          <a:p>
            <a:pPr marL="914400" lvl="1" indent="-381000" algn="l" rtl="0">
              <a:spcBef>
                <a:spcPts val="0"/>
              </a:spcBef>
              <a:spcAft>
                <a:spcPts val="0"/>
              </a:spcAft>
              <a:buSzPts val="2400"/>
              <a:buChar char="○"/>
            </a:pPr>
            <a:r>
              <a:rPr lang="en" sz="2400"/>
              <a:t>Why might such models be useful?</a:t>
            </a:r>
            <a:endParaRPr sz="240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497"/>
        <p:cNvGrpSpPr/>
        <p:nvPr/>
      </p:nvGrpSpPr>
      <p:grpSpPr>
        <a:xfrm>
          <a:off x="0" y="0"/>
          <a:ext cx="0" cy="0"/>
          <a:chOff x="0" y="0"/>
          <a:chExt cx="0" cy="0"/>
        </a:xfrm>
      </p:grpSpPr>
      <p:graphicFrame>
        <p:nvGraphicFramePr>
          <p:cNvPr id="498" name="Google Shape;498;p70"/>
          <p:cNvGraphicFramePr/>
          <p:nvPr/>
        </p:nvGraphicFramePr>
        <p:xfrm>
          <a:off x="952500" y="301575"/>
          <a:ext cx="3000000" cy="3000000"/>
        </p:xfrm>
        <a:graphic>
          <a:graphicData uri="http://schemas.openxmlformats.org/drawingml/2006/table">
            <a:tbl>
              <a:tblPr>
                <a:noFill/>
                <a:tableStyleId>{2A1AEE78-9747-4BAD-BDC6-34159C19A30A}</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381000">
                <a:tc>
                  <a:txBody>
                    <a:bodyPr/>
                    <a:lstStyle/>
                    <a:p>
                      <a:pPr marL="0" lvl="0" indent="0" algn="l" rtl="0">
                        <a:spcBef>
                          <a:spcPts val="0"/>
                        </a:spcBef>
                        <a:spcAft>
                          <a:spcPts val="0"/>
                        </a:spcAft>
                        <a:buNone/>
                      </a:pPr>
                      <a:r>
                        <a:rPr lang="en" sz="1200" b="1"/>
                        <a:t>Word or Term</a:t>
                      </a:r>
                      <a:endParaRPr sz="1200" b="1"/>
                    </a:p>
                  </a:txBody>
                  <a:tcPr marL="91425" marR="91425" marT="91425" marB="91425">
                    <a:solidFill>
                      <a:srgbClr val="B7B7B7"/>
                    </a:solidFill>
                  </a:tcPr>
                </a:tc>
                <a:tc>
                  <a:txBody>
                    <a:bodyPr/>
                    <a:lstStyle/>
                    <a:p>
                      <a:pPr marL="0" lvl="0" indent="0" algn="l" rtl="0">
                        <a:spcBef>
                          <a:spcPts val="0"/>
                        </a:spcBef>
                        <a:spcAft>
                          <a:spcPts val="0"/>
                        </a:spcAft>
                        <a:buNone/>
                      </a:pPr>
                      <a:r>
                        <a:rPr lang="en" sz="1200" b="1"/>
                        <a:t>Definition</a:t>
                      </a:r>
                      <a:endParaRPr sz="1200" b="1"/>
                    </a:p>
                  </a:txBody>
                  <a:tcPr marL="91425" marR="91425" marT="91425" marB="91425">
                    <a:solidFill>
                      <a:srgbClr val="B7B7B7"/>
                    </a:solidFill>
                  </a:tcPr>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r>
                        <a:rPr lang="en" sz="1200"/>
                        <a:t>Computer Program</a:t>
                      </a:r>
                      <a:endParaRPr sz="1200"/>
                    </a:p>
                  </a:txBody>
                  <a:tcPr marL="91425" marR="91425" marT="91425" marB="91425"/>
                </a:tc>
                <a:tc>
                  <a:txBody>
                    <a:bodyPr/>
                    <a:lstStyle/>
                    <a:p>
                      <a:pPr marL="0" lvl="0" indent="0" algn="l" rtl="0">
                        <a:spcBef>
                          <a:spcPts val="0"/>
                        </a:spcBef>
                        <a:spcAft>
                          <a:spcPts val="0"/>
                        </a:spcAft>
                        <a:buNone/>
                      </a:pPr>
                      <a:r>
                        <a:rPr lang="en" sz="1200"/>
                        <a:t>A computer program is a collection of instructions that performs a specific task when executed by a computer.</a:t>
                      </a:r>
                      <a:endParaRPr sz="1200"/>
                    </a:p>
                  </a:txBody>
                  <a:tcPr marL="91425" marR="91425" marT="91425" marB="91425"/>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r>
                        <a:rPr lang="en" sz="1200"/>
                        <a:t>Computer Programming Language</a:t>
                      </a:r>
                      <a:endParaRPr sz="1200"/>
                    </a:p>
                  </a:txBody>
                  <a:tcPr marL="91425" marR="91425" marT="91425" marB="91425"/>
                </a:tc>
                <a:tc>
                  <a:txBody>
                    <a:bodyPr/>
                    <a:lstStyle/>
                    <a:p>
                      <a:pPr marL="0" lvl="0" indent="0" algn="l" rtl="0">
                        <a:spcBef>
                          <a:spcPts val="0"/>
                        </a:spcBef>
                        <a:spcAft>
                          <a:spcPts val="0"/>
                        </a:spcAft>
                        <a:buNone/>
                      </a:pPr>
                      <a:r>
                        <a:rPr lang="en" sz="1200"/>
                        <a:t>A specific set of instructions that can be used to program a computer. This includes rules for what is correct and how to accomplish tasks.</a:t>
                      </a:r>
                      <a:endParaRPr sz="1200"/>
                    </a:p>
                  </a:txBody>
                  <a:tcPr marL="91425" marR="91425" marT="91425" marB="91425"/>
                </a:tc>
                <a:extLst>
                  <a:ext uri="{0D108BD9-81ED-4DB2-BD59-A6C34878D82A}">
                    <a16:rowId xmlns:a16="http://schemas.microsoft.com/office/drawing/2014/main" val="10002"/>
                  </a:ext>
                </a:extLst>
              </a:tr>
              <a:tr h="381000">
                <a:tc>
                  <a:txBody>
                    <a:bodyPr/>
                    <a:lstStyle/>
                    <a:p>
                      <a:pPr marL="0" lvl="0" indent="0" algn="l" rtl="0">
                        <a:spcBef>
                          <a:spcPts val="0"/>
                        </a:spcBef>
                        <a:spcAft>
                          <a:spcPts val="0"/>
                        </a:spcAft>
                        <a:buNone/>
                      </a:pPr>
                      <a:r>
                        <a:rPr lang="en" sz="1200"/>
                        <a:t>Python</a:t>
                      </a:r>
                      <a:endParaRPr sz="1200"/>
                    </a:p>
                  </a:txBody>
                  <a:tcPr marL="91425" marR="91425" marT="91425" marB="91425"/>
                </a:tc>
                <a:tc>
                  <a:txBody>
                    <a:bodyPr/>
                    <a:lstStyle/>
                    <a:p>
                      <a:pPr marL="0" lvl="0" indent="0" algn="l" rtl="0">
                        <a:spcBef>
                          <a:spcPts val="0"/>
                        </a:spcBef>
                        <a:spcAft>
                          <a:spcPts val="0"/>
                        </a:spcAft>
                        <a:buNone/>
                      </a:pPr>
                      <a:r>
                        <a:rPr lang="en" sz="1200"/>
                        <a:t>A computer programming language that is easy to learn, but also very powerful.</a:t>
                      </a:r>
                      <a:endParaRPr sz="1200"/>
                    </a:p>
                  </a:txBody>
                  <a:tcPr marL="91425" marR="91425" marT="91425" marB="91425"/>
                </a:tc>
                <a:extLst>
                  <a:ext uri="{0D108BD9-81ED-4DB2-BD59-A6C34878D82A}">
                    <a16:rowId xmlns:a16="http://schemas.microsoft.com/office/drawing/2014/main" val="10003"/>
                  </a:ext>
                </a:extLst>
              </a:tr>
              <a:tr h="381000">
                <a:tc>
                  <a:txBody>
                    <a:bodyPr/>
                    <a:lstStyle/>
                    <a:p>
                      <a:pPr marL="0" lvl="0" indent="0" algn="l" rtl="0">
                        <a:spcBef>
                          <a:spcPts val="0"/>
                        </a:spcBef>
                        <a:spcAft>
                          <a:spcPts val="0"/>
                        </a:spcAft>
                        <a:buNone/>
                      </a:pPr>
                      <a:r>
                        <a:rPr lang="en" sz="1200"/>
                        <a:t>Computer Software</a:t>
                      </a:r>
                      <a:endParaRPr sz="1200"/>
                    </a:p>
                  </a:txBody>
                  <a:tcPr marL="91425" marR="91425" marT="91425" marB="91425"/>
                </a:tc>
                <a:tc>
                  <a:txBody>
                    <a:bodyPr/>
                    <a:lstStyle/>
                    <a:p>
                      <a:pPr marL="0" lvl="0" indent="0" algn="l" rtl="0">
                        <a:spcBef>
                          <a:spcPts val="0"/>
                        </a:spcBef>
                        <a:spcAft>
                          <a:spcPts val="0"/>
                        </a:spcAft>
                        <a:buClr>
                          <a:schemeClr val="dk1"/>
                        </a:buClr>
                        <a:buSzPts val="1100"/>
                        <a:buFont typeface="Arial"/>
                        <a:buNone/>
                      </a:pPr>
                      <a:r>
                        <a:rPr lang="en" sz="1200">
                          <a:solidFill>
                            <a:schemeClr val="dk1"/>
                          </a:solidFill>
                        </a:rPr>
                        <a:t>Computer software is a collection of instructions or programs that performs a specific task when executed by a computer.</a:t>
                      </a:r>
                      <a:endParaRPr sz="1200"/>
                    </a:p>
                  </a:txBody>
                  <a:tcPr marL="91425" marR="91425" marT="91425" marB="91425"/>
                </a:tc>
                <a:extLst>
                  <a:ext uri="{0D108BD9-81ED-4DB2-BD59-A6C34878D82A}">
                    <a16:rowId xmlns:a16="http://schemas.microsoft.com/office/drawing/2014/main" val="10004"/>
                  </a:ext>
                </a:extLst>
              </a:tr>
              <a:tr h="381000">
                <a:tc>
                  <a:txBody>
                    <a:bodyPr/>
                    <a:lstStyle/>
                    <a:p>
                      <a:pPr marL="0" lvl="0" indent="0" algn="l" rtl="0">
                        <a:spcBef>
                          <a:spcPts val="0"/>
                        </a:spcBef>
                        <a:spcAft>
                          <a:spcPts val="0"/>
                        </a:spcAft>
                        <a:buNone/>
                      </a:pPr>
                      <a:r>
                        <a:rPr lang="en" sz="1200"/>
                        <a:t>API</a:t>
                      </a:r>
                      <a:endParaRPr sz="1200"/>
                    </a:p>
                  </a:txBody>
                  <a:tcPr marL="91425" marR="91425" marT="91425" marB="91425"/>
                </a:tc>
                <a:tc>
                  <a:txBody>
                    <a:bodyPr/>
                    <a:lstStyle/>
                    <a:p>
                      <a:pPr marL="0" lvl="0" indent="0" algn="l" rtl="0">
                        <a:spcBef>
                          <a:spcPts val="0"/>
                        </a:spcBef>
                        <a:spcAft>
                          <a:spcPts val="0"/>
                        </a:spcAft>
                        <a:buNone/>
                      </a:pPr>
                      <a:r>
                        <a:rPr lang="en" sz="1200"/>
                        <a:t>A application programming interface is a program that translates instructions from a programming language to another system to make controlling a system easier.</a:t>
                      </a:r>
                      <a:endParaRPr sz="1200"/>
                    </a:p>
                  </a:txBody>
                  <a:tcPr marL="91425" marR="91425" marT="91425" marB="91425"/>
                </a:tc>
                <a:extLst>
                  <a:ext uri="{0D108BD9-81ED-4DB2-BD59-A6C34878D82A}">
                    <a16:rowId xmlns:a16="http://schemas.microsoft.com/office/drawing/2014/main" val="10005"/>
                  </a:ext>
                </a:extLst>
              </a:tr>
              <a:tr h="381000">
                <a:tc>
                  <a:txBody>
                    <a:bodyPr/>
                    <a:lstStyle/>
                    <a:p>
                      <a:pPr marL="0" lvl="0" indent="0" algn="l" rtl="0">
                        <a:spcBef>
                          <a:spcPts val="0"/>
                        </a:spcBef>
                        <a:spcAft>
                          <a:spcPts val="0"/>
                        </a:spcAft>
                        <a:buNone/>
                      </a:pPr>
                      <a:r>
                        <a:rPr lang="en" sz="1200"/>
                        <a:t>Computer Simulation</a:t>
                      </a:r>
                      <a:endParaRPr sz="1200"/>
                    </a:p>
                  </a:txBody>
                  <a:tcPr marL="91425" marR="91425" marT="91425" marB="91425"/>
                </a:tc>
                <a:tc>
                  <a:txBody>
                    <a:bodyPr/>
                    <a:lstStyle/>
                    <a:p>
                      <a:pPr marL="0" lvl="0" indent="0" algn="l" rtl="0">
                        <a:spcBef>
                          <a:spcPts val="0"/>
                        </a:spcBef>
                        <a:spcAft>
                          <a:spcPts val="0"/>
                        </a:spcAft>
                        <a:buNone/>
                      </a:pPr>
                      <a:r>
                        <a:rPr lang="en" sz="1200"/>
                        <a:t>A computer program that acts like a real device to test programs to see how they work in a safe environment.</a:t>
                      </a:r>
                      <a:endParaRPr sz="1200"/>
                    </a:p>
                  </a:txBody>
                  <a:tcPr marL="91425" marR="91425" marT="91425" marB="91425"/>
                </a:tc>
                <a:extLst>
                  <a:ext uri="{0D108BD9-81ED-4DB2-BD59-A6C34878D82A}">
                    <a16:rowId xmlns:a16="http://schemas.microsoft.com/office/drawing/2014/main" val="10006"/>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pic>
        <p:nvPicPr>
          <p:cNvPr id="85" name="Google Shape;85;p18"/>
          <p:cNvPicPr preferRelativeResize="0"/>
          <p:nvPr/>
        </p:nvPicPr>
        <p:blipFill>
          <a:blip r:embed="rId3">
            <a:alphaModFix/>
          </a:blip>
          <a:stretch>
            <a:fillRect/>
          </a:stretch>
        </p:blipFill>
        <p:spPr>
          <a:xfrm>
            <a:off x="6123780" y="151575"/>
            <a:ext cx="1958875" cy="661650"/>
          </a:xfrm>
          <a:prstGeom prst="rect">
            <a:avLst/>
          </a:prstGeom>
          <a:noFill/>
          <a:ln>
            <a:noFill/>
          </a:ln>
        </p:spPr>
      </p:pic>
      <p:sp>
        <p:nvSpPr>
          <p:cNvPr id="86" name="Google Shape;86;p18"/>
          <p:cNvSpPr txBox="1">
            <a:spLocks noGrp="1"/>
          </p:cNvSpPr>
          <p:nvPr>
            <p:ph type="body" idx="4294967295"/>
          </p:nvPr>
        </p:nvSpPr>
        <p:spPr>
          <a:xfrm>
            <a:off x="322225" y="1666350"/>
            <a:ext cx="7896900" cy="2447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sz="3000"/>
              <a:t>If you know the Python Programming language, you can write programs for hundreds of different devices like those on the next page which all have Python APIs.</a:t>
            </a:r>
            <a:endParaRPr sz="30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pic>
        <p:nvPicPr>
          <p:cNvPr id="91" name="Google Shape;91;p19"/>
          <p:cNvPicPr preferRelativeResize="0"/>
          <p:nvPr/>
        </p:nvPicPr>
        <p:blipFill rotWithShape="1">
          <a:blip r:embed="rId3">
            <a:alphaModFix/>
          </a:blip>
          <a:srcRect l="24713" t="29430" r="20548" b="8715"/>
          <a:stretch/>
        </p:blipFill>
        <p:spPr>
          <a:xfrm>
            <a:off x="708975" y="277975"/>
            <a:ext cx="1522050" cy="1301625"/>
          </a:xfrm>
          <a:prstGeom prst="rect">
            <a:avLst/>
          </a:prstGeom>
          <a:noFill/>
          <a:ln>
            <a:noFill/>
          </a:ln>
        </p:spPr>
      </p:pic>
      <p:pic>
        <p:nvPicPr>
          <p:cNvPr id="92" name="Google Shape;92;p19"/>
          <p:cNvPicPr preferRelativeResize="0"/>
          <p:nvPr/>
        </p:nvPicPr>
        <p:blipFill>
          <a:blip r:embed="rId4">
            <a:alphaModFix/>
          </a:blip>
          <a:stretch>
            <a:fillRect/>
          </a:stretch>
        </p:blipFill>
        <p:spPr>
          <a:xfrm>
            <a:off x="7030275" y="340975"/>
            <a:ext cx="1301625" cy="1301625"/>
          </a:xfrm>
          <a:prstGeom prst="rect">
            <a:avLst/>
          </a:prstGeom>
          <a:noFill/>
          <a:ln>
            <a:noFill/>
          </a:ln>
        </p:spPr>
      </p:pic>
      <p:pic>
        <p:nvPicPr>
          <p:cNvPr id="93" name="Google Shape;93;p19"/>
          <p:cNvPicPr preferRelativeResize="0"/>
          <p:nvPr/>
        </p:nvPicPr>
        <p:blipFill>
          <a:blip r:embed="rId5">
            <a:alphaModFix/>
          </a:blip>
          <a:stretch>
            <a:fillRect/>
          </a:stretch>
        </p:blipFill>
        <p:spPr>
          <a:xfrm>
            <a:off x="332200" y="3390525"/>
            <a:ext cx="2663150" cy="1225050"/>
          </a:xfrm>
          <a:prstGeom prst="rect">
            <a:avLst/>
          </a:prstGeom>
          <a:noFill/>
          <a:ln>
            <a:noFill/>
          </a:ln>
        </p:spPr>
      </p:pic>
      <p:pic>
        <p:nvPicPr>
          <p:cNvPr id="94" name="Google Shape;94;p19"/>
          <p:cNvPicPr preferRelativeResize="0"/>
          <p:nvPr/>
        </p:nvPicPr>
        <p:blipFill>
          <a:blip r:embed="rId6">
            <a:alphaModFix/>
          </a:blip>
          <a:stretch>
            <a:fillRect/>
          </a:stretch>
        </p:blipFill>
        <p:spPr>
          <a:xfrm>
            <a:off x="7030275" y="2624226"/>
            <a:ext cx="1012028" cy="1898799"/>
          </a:xfrm>
          <a:prstGeom prst="rect">
            <a:avLst/>
          </a:prstGeom>
          <a:noFill/>
          <a:ln>
            <a:noFill/>
          </a:ln>
        </p:spPr>
      </p:pic>
      <p:pic>
        <p:nvPicPr>
          <p:cNvPr id="95" name="Google Shape;95;p19"/>
          <p:cNvPicPr preferRelativeResize="0"/>
          <p:nvPr/>
        </p:nvPicPr>
        <p:blipFill>
          <a:blip r:embed="rId7">
            <a:alphaModFix/>
          </a:blip>
          <a:stretch>
            <a:fillRect/>
          </a:stretch>
        </p:blipFill>
        <p:spPr>
          <a:xfrm>
            <a:off x="1697775" y="2090451"/>
            <a:ext cx="1644375" cy="1067551"/>
          </a:xfrm>
          <a:prstGeom prst="rect">
            <a:avLst/>
          </a:prstGeom>
          <a:noFill/>
          <a:ln>
            <a:noFill/>
          </a:ln>
        </p:spPr>
      </p:pic>
      <p:pic>
        <p:nvPicPr>
          <p:cNvPr id="96" name="Google Shape;96;p19"/>
          <p:cNvPicPr preferRelativeResize="0"/>
          <p:nvPr/>
        </p:nvPicPr>
        <p:blipFill>
          <a:blip r:embed="rId8">
            <a:alphaModFix/>
          </a:blip>
          <a:stretch>
            <a:fillRect/>
          </a:stretch>
        </p:blipFill>
        <p:spPr>
          <a:xfrm>
            <a:off x="4181900" y="3552825"/>
            <a:ext cx="1953751" cy="1448775"/>
          </a:xfrm>
          <a:prstGeom prst="rect">
            <a:avLst/>
          </a:prstGeom>
          <a:noFill/>
          <a:ln>
            <a:noFill/>
          </a:ln>
        </p:spPr>
      </p:pic>
      <p:pic>
        <p:nvPicPr>
          <p:cNvPr id="97" name="Google Shape;97;p19"/>
          <p:cNvPicPr preferRelativeResize="0"/>
          <p:nvPr/>
        </p:nvPicPr>
        <p:blipFill>
          <a:blip r:embed="rId9">
            <a:alphaModFix/>
          </a:blip>
          <a:stretch>
            <a:fillRect/>
          </a:stretch>
        </p:blipFill>
        <p:spPr>
          <a:xfrm>
            <a:off x="4456550" y="842742"/>
            <a:ext cx="1953750" cy="1781482"/>
          </a:xfrm>
          <a:prstGeom prst="rect">
            <a:avLst/>
          </a:prstGeom>
          <a:noFill/>
          <a:ln>
            <a:noFill/>
          </a:ln>
        </p:spPr>
      </p:pic>
      <p:pic>
        <p:nvPicPr>
          <p:cNvPr id="98" name="Google Shape;98;p19"/>
          <p:cNvPicPr preferRelativeResize="0"/>
          <p:nvPr/>
        </p:nvPicPr>
        <p:blipFill>
          <a:blip r:embed="rId10">
            <a:alphaModFix/>
          </a:blip>
          <a:stretch>
            <a:fillRect/>
          </a:stretch>
        </p:blipFill>
        <p:spPr>
          <a:xfrm>
            <a:off x="3118200" y="458012"/>
            <a:ext cx="1182332" cy="106754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pic>
        <p:nvPicPr>
          <p:cNvPr id="103" name="Google Shape;103;p20"/>
          <p:cNvPicPr preferRelativeResize="0"/>
          <p:nvPr/>
        </p:nvPicPr>
        <p:blipFill>
          <a:blip r:embed="rId3">
            <a:alphaModFix/>
          </a:blip>
          <a:stretch>
            <a:fillRect/>
          </a:stretch>
        </p:blipFill>
        <p:spPr>
          <a:xfrm>
            <a:off x="6123780" y="151575"/>
            <a:ext cx="1958875" cy="661650"/>
          </a:xfrm>
          <a:prstGeom prst="rect">
            <a:avLst/>
          </a:prstGeom>
          <a:noFill/>
          <a:ln>
            <a:noFill/>
          </a:ln>
        </p:spPr>
      </p:pic>
      <p:sp>
        <p:nvSpPr>
          <p:cNvPr id="104" name="Google Shape;104;p20"/>
          <p:cNvSpPr txBox="1">
            <a:spLocks noGrp="1"/>
          </p:cNvSpPr>
          <p:nvPr>
            <p:ph type="body" idx="4294967295"/>
          </p:nvPr>
        </p:nvSpPr>
        <p:spPr>
          <a:xfrm>
            <a:off x="385200" y="994550"/>
            <a:ext cx="8117400" cy="37071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sz="3000"/>
              <a:t>Pretend you are building a new drone that takes pictures of crops growing in fields. How could you make the drone fly the same route every day at the same time?</a:t>
            </a:r>
            <a:endParaRPr sz="30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grpSp>
        <p:nvGrpSpPr>
          <p:cNvPr id="109" name="Google Shape;109;p21"/>
          <p:cNvGrpSpPr/>
          <p:nvPr/>
        </p:nvGrpSpPr>
        <p:grpSpPr>
          <a:xfrm>
            <a:off x="2393300" y="1005050"/>
            <a:ext cx="1794900" cy="2760200"/>
            <a:chOff x="6854525" y="910575"/>
            <a:chExt cx="1794900" cy="2760200"/>
          </a:xfrm>
        </p:grpSpPr>
        <p:sp>
          <p:nvSpPr>
            <p:cNvPr id="110" name="Google Shape;110;p21"/>
            <p:cNvSpPr/>
            <p:nvPr/>
          </p:nvSpPr>
          <p:spPr>
            <a:xfrm>
              <a:off x="6854525" y="1965325"/>
              <a:ext cx="1794900" cy="6507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b="1">
                  <a:solidFill>
                    <a:srgbClr val="666666"/>
                  </a:solidFill>
                </a:rPr>
                <a:t>API</a:t>
              </a:r>
              <a:endParaRPr b="1">
                <a:solidFill>
                  <a:srgbClr val="666666"/>
                </a:solidFill>
              </a:endParaRPr>
            </a:p>
          </p:txBody>
        </p:sp>
        <p:sp>
          <p:nvSpPr>
            <p:cNvPr id="111" name="Google Shape;111;p21"/>
            <p:cNvSpPr/>
            <p:nvPr/>
          </p:nvSpPr>
          <p:spPr>
            <a:xfrm>
              <a:off x="6854525" y="910575"/>
              <a:ext cx="1794900" cy="6507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b="1">
                  <a:solidFill>
                    <a:srgbClr val="666666"/>
                  </a:solidFill>
                </a:rPr>
                <a:t>Python Program</a:t>
              </a:r>
              <a:endParaRPr b="1">
                <a:solidFill>
                  <a:srgbClr val="666666"/>
                </a:solidFill>
              </a:endParaRPr>
            </a:p>
          </p:txBody>
        </p:sp>
        <p:sp>
          <p:nvSpPr>
            <p:cNvPr id="112" name="Google Shape;112;p21"/>
            <p:cNvSpPr/>
            <p:nvPr/>
          </p:nvSpPr>
          <p:spPr>
            <a:xfrm>
              <a:off x="6854525" y="3020075"/>
              <a:ext cx="1794900" cy="6507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b="1">
                  <a:solidFill>
                    <a:srgbClr val="666666"/>
                  </a:solidFill>
                </a:rPr>
                <a:t>Device</a:t>
              </a:r>
              <a:endParaRPr b="1">
                <a:solidFill>
                  <a:srgbClr val="666666"/>
                </a:solidFill>
              </a:endParaRPr>
            </a:p>
          </p:txBody>
        </p:sp>
        <p:cxnSp>
          <p:nvCxnSpPr>
            <p:cNvPr id="113" name="Google Shape;113;p21"/>
            <p:cNvCxnSpPr>
              <a:stCxn id="111" idx="2"/>
              <a:endCxn id="110" idx="0"/>
            </p:cNvCxnSpPr>
            <p:nvPr/>
          </p:nvCxnSpPr>
          <p:spPr>
            <a:xfrm>
              <a:off x="7751975" y="1561275"/>
              <a:ext cx="0" cy="404100"/>
            </a:xfrm>
            <a:prstGeom prst="straightConnector1">
              <a:avLst/>
            </a:prstGeom>
            <a:noFill/>
            <a:ln w="9525" cap="flat" cmpd="sng">
              <a:solidFill>
                <a:schemeClr val="dk2"/>
              </a:solidFill>
              <a:prstDash val="solid"/>
              <a:round/>
              <a:headEnd type="none" w="med" len="med"/>
              <a:tailEnd type="triangle" w="med" len="med"/>
            </a:ln>
          </p:spPr>
        </p:cxnSp>
        <p:cxnSp>
          <p:nvCxnSpPr>
            <p:cNvPr id="114" name="Google Shape;114;p21"/>
            <p:cNvCxnSpPr/>
            <p:nvPr/>
          </p:nvCxnSpPr>
          <p:spPr>
            <a:xfrm>
              <a:off x="7751975" y="2616025"/>
              <a:ext cx="0" cy="404100"/>
            </a:xfrm>
            <a:prstGeom prst="straightConnector1">
              <a:avLst/>
            </a:prstGeom>
            <a:noFill/>
            <a:ln w="9525" cap="flat" cmpd="sng">
              <a:solidFill>
                <a:schemeClr val="dk2"/>
              </a:solidFill>
              <a:prstDash val="solid"/>
              <a:round/>
              <a:headEnd type="none" w="med" len="med"/>
              <a:tailEnd type="triangle" w="med" len="med"/>
            </a:ln>
          </p:spPr>
        </p:cxnSp>
      </p:grpSp>
      <p:sp>
        <p:nvSpPr>
          <p:cNvPr id="115" name="Google Shape;115;p21"/>
          <p:cNvSpPr txBox="1"/>
          <p:nvPr/>
        </p:nvSpPr>
        <p:spPr>
          <a:xfrm>
            <a:off x="4905550" y="942075"/>
            <a:ext cx="2008500" cy="2760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666666"/>
                </a:solidFill>
              </a:rPr>
              <a:t>“API, tell the drone to fly forward”</a:t>
            </a:r>
            <a:endParaRPr>
              <a:solidFill>
                <a:srgbClr val="666666"/>
              </a:solidFill>
            </a:endParaRPr>
          </a:p>
          <a:p>
            <a:pPr marL="0" lvl="0" indent="0" algn="l" rtl="0">
              <a:spcBef>
                <a:spcPts val="0"/>
              </a:spcBef>
              <a:spcAft>
                <a:spcPts val="0"/>
              </a:spcAft>
              <a:buNone/>
            </a:pPr>
            <a:endParaRPr>
              <a:solidFill>
                <a:srgbClr val="666666"/>
              </a:solidFill>
            </a:endParaRPr>
          </a:p>
          <a:p>
            <a:pPr marL="0" lvl="0" indent="0" algn="l" rtl="0">
              <a:spcBef>
                <a:spcPts val="0"/>
              </a:spcBef>
              <a:spcAft>
                <a:spcPts val="0"/>
              </a:spcAft>
              <a:buNone/>
            </a:pPr>
            <a:endParaRPr>
              <a:solidFill>
                <a:srgbClr val="666666"/>
              </a:solidFill>
            </a:endParaRPr>
          </a:p>
          <a:p>
            <a:pPr marL="0" lvl="0" indent="0" algn="l" rtl="0">
              <a:spcBef>
                <a:spcPts val="0"/>
              </a:spcBef>
              <a:spcAft>
                <a:spcPts val="0"/>
              </a:spcAft>
              <a:buNone/>
            </a:pPr>
            <a:endParaRPr>
              <a:solidFill>
                <a:srgbClr val="666666"/>
              </a:solidFill>
            </a:endParaRPr>
          </a:p>
          <a:p>
            <a:pPr marL="0" lvl="0" indent="0" algn="l" rtl="0">
              <a:spcBef>
                <a:spcPts val="0"/>
              </a:spcBef>
              <a:spcAft>
                <a:spcPts val="0"/>
              </a:spcAft>
              <a:buNone/>
            </a:pPr>
            <a:r>
              <a:rPr lang="en">
                <a:solidFill>
                  <a:srgbClr val="666666"/>
                </a:solidFill>
              </a:rPr>
              <a:t>“OK, I’ll send your command to the drone”</a:t>
            </a:r>
            <a:endParaRPr>
              <a:solidFill>
                <a:srgbClr val="666666"/>
              </a:solidFill>
            </a:endParaRPr>
          </a:p>
          <a:p>
            <a:pPr marL="0" lvl="0" indent="0" algn="l" rtl="0">
              <a:spcBef>
                <a:spcPts val="0"/>
              </a:spcBef>
              <a:spcAft>
                <a:spcPts val="0"/>
              </a:spcAft>
              <a:buNone/>
            </a:pPr>
            <a:endParaRPr>
              <a:solidFill>
                <a:srgbClr val="666666"/>
              </a:solidFill>
            </a:endParaRPr>
          </a:p>
          <a:p>
            <a:pPr marL="0" lvl="0" indent="0" algn="l" rtl="0">
              <a:spcBef>
                <a:spcPts val="0"/>
              </a:spcBef>
              <a:spcAft>
                <a:spcPts val="0"/>
              </a:spcAft>
              <a:buNone/>
            </a:pPr>
            <a:endParaRPr>
              <a:solidFill>
                <a:srgbClr val="666666"/>
              </a:solidFill>
            </a:endParaRPr>
          </a:p>
          <a:p>
            <a:pPr marL="0" lvl="0" indent="0" algn="l" rtl="0">
              <a:spcBef>
                <a:spcPts val="0"/>
              </a:spcBef>
              <a:spcAft>
                <a:spcPts val="0"/>
              </a:spcAft>
              <a:buNone/>
            </a:pPr>
            <a:r>
              <a:rPr lang="en">
                <a:solidFill>
                  <a:srgbClr val="666666"/>
                </a:solidFill>
              </a:rPr>
              <a:t>“OK, API, I will fly forward”</a:t>
            </a:r>
            <a:endParaRPr>
              <a:solidFill>
                <a:srgbClr val="666666"/>
              </a:solidFill>
            </a:endParaRPr>
          </a:p>
          <a:p>
            <a:pPr marL="0" lvl="0" indent="0" algn="l" rtl="0">
              <a:spcBef>
                <a:spcPts val="0"/>
              </a:spcBef>
              <a:spcAft>
                <a:spcPts val="0"/>
              </a:spcAft>
              <a:buNone/>
            </a:pPr>
            <a:endParaRPr>
              <a:solidFill>
                <a:srgbClr val="666666"/>
              </a:solidFill>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1812</Words>
  <Application>Microsoft Office PowerPoint</Application>
  <PresentationFormat>On-screen Show (16:9)</PresentationFormat>
  <Paragraphs>188</Paragraphs>
  <Slides>58</Slides>
  <Notes>58</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58</vt:i4>
      </vt:variant>
    </vt:vector>
  </HeadingPairs>
  <TitlesOfParts>
    <vt:vector size="61" baseType="lpstr">
      <vt:lpstr>Arial</vt:lpstr>
      <vt:lpstr>Courier New</vt:lpstr>
      <vt:lpstr>Simple Light</vt:lpstr>
      <vt:lpstr>PowerPoint Presentation</vt:lpstr>
      <vt:lpstr>Programming Background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Programming the Drone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Models and Simulations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Drone Program Commands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Sending Your Program to a Real Drone</vt:lpstr>
      <vt:lpstr>PowerPoint Presentation</vt:lpstr>
      <vt:lpstr>PowerPoint Presentation</vt:lpstr>
      <vt:lpstr>PowerPoint Presentation</vt:lpstr>
      <vt:lpstr>PowerPoint Presentation</vt:lpstr>
      <vt:lpstr>In-class Drone Exercise</vt:lpstr>
      <vt:lpstr>PowerPoint Presentation</vt:lpstr>
      <vt:lpstr>PowerPoint Presentation</vt:lpstr>
      <vt:lpstr>Run Your Simulation</vt:lpstr>
      <vt:lpstr>PowerPoint Presentation</vt:lpstr>
      <vt:lpstr>PowerPoint Presentation</vt:lpstr>
      <vt:lpstr>Test Your Model With a Real Drone</vt:lpstr>
      <vt:lpstr>PowerPoint Presentation</vt:lpstr>
      <vt:lpstr>PowerPoint Presentation</vt:lpstr>
      <vt:lpstr>Models</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Collin Sellman</dc:creator>
  <cp:lastModifiedBy>Collin Sellman</cp:lastModifiedBy>
  <cp:revision>1</cp:revision>
  <dcterms:modified xsi:type="dcterms:W3CDTF">2022-07-13T23:01:21Z</dcterms:modified>
</cp:coreProperties>
</file>